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562" r:id="rId2"/>
    <p:sldId id="563" r:id="rId3"/>
    <p:sldId id="564" r:id="rId4"/>
    <p:sldId id="565" r:id="rId5"/>
    <p:sldId id="566" r:id="rId6"/>
    <p:sldId id="567" r:id="rId7"/>
    <p:sldId id="568" r:id="rId8"/>
    <p:sldId id="569" r:id="rId9"/>
    <p:sldId id="570" r:id="rId10"/>
    <p:sldId id="571" r:id="rId11"/>
    <p:sldId id="572" r:id="rId12"/>
    <p:sldId id="573" r:id="rId13"/>
    <p:sldId id="574" r:id="rId14"/>
    <p:sldId id="575" r:id="rId15"/>
    <p:sldId id="576" r:id="rId16"/>
    <p:sldId id="577" r:id="rId17"/>
    <p:sldId id="578" r:id="rId18"/>
    <p:sldId id="579" r:id="rId19"/>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showGuides="1">
      <p:cViewPr varScale="1">
        <p:scale>
          <a:sx n="60" d="100"/>
          <a:sy n="60" d="100"/>
        </p:scale>
        <p:origin x="2652" y="6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3F6DAD99-ECC4-4AB5-BBC9-48EAF5A25EB7}"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85B417-DB8A-47F4-B908-E8914BD75A88}" type="slidenum">
              <a:rPr lang="en-US" smtClean="0"/>
              <a:t>‹#›</a:t>
            </a:fld>
            <a:endParaRPr lang="en-US"/>
          </a:p>
        </p:txBody>
      </p:sp>
    </p:spTree>
    <p:extLst>
      <p:ext uri="{BB962C8B-B14F-4D97-AF65-F5344CB8AC3E}">
        <p14:creationId xmlns:p14="http://schemas.microsoft.com/office/powerpoint/2010/main" val="2843451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6DAD99-ECC4-4AB5-BBC9-48EAF5A25EB7}"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85B417-DB8A-47F4-B908-E8914BD75A88}" type="slidenum">
              <a:rPr lang="en-US" smtClean="0"/>
              <a:t>‹#›</a:t>
            </a:fld>
            <a:endParaRPr lang="en-US"/>
          </a:p>
        </p:txBody>
      </p:sp>
    </p:spTree>
    <p:extLst>
      <p:ext uri="{BB962C8B-B14F-4D97-AF65-F5344CB8AC3E}">
        <p14:creationId xmlns:p14="http://schemas.microsoft.com/office/powerpoint/2010/main" val="2741687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6DAD99-ECC4-4AB5-BBC9-48EAF5A25EB7}"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85B417-DB8A-47F4-B908-E8914BD75A88}" type="slidenum">
              <a:rPr lang="en-US" smtClean="0"/>
              <a:t>‹#›</a:t>
            </a:fld>
            <a:endParaRPr lang="en-US"/>
          </a:p>
        </p:txBody>
      </p:sp>
    </p:spTree>
    <p:extLst>
      <p:ext uri="{BB962C8B-B14F-4D97-AF65-F5344CB8AC3E}">
        <p14:creationId xmlns:p14="http://schemas.microsoft.com/office/powerpoint/2010/main" val="2474579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F6DAD99-ECC4-4AB5-BBC9-48EAF5A25EB7}"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85B417-DB8A-47F4-B908-E8914BD75A88}" type="slidenum">
              <a:rPr lang="en-US" smtClean="0"/>
              <a:t>‹#›</a:t>
            </a:fld>
            <a:endParaRPr lang="en-US"/>
          </a:p>
        </p:txBody>
      </p:sp>
    </p:spTree>
    <p:extLst>
      <p:ext uri="{BB962C8B-B14F-4D97-AF65-F5344CB8AC3E}">
        <p14:creationId xmlns:p14="http://schemas.microsoft.com/office/powerpoint/2010/main" val="26131195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F6DAD99-ECC4-4AB5-BBC9-48EAF5A25EB7}"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A85B417-DB8A-47F4-B908-E8914BD75A88}" type="slidenum">
              <a:rPr lang="en-US" smtClean="0"/>
              <a:t>‹#›</a:t>
            </a:fld>
            <a:endParaRPr lang="en-US"/>
          </a:p>
        </p:txBody>
      </p:sp>
    </p:spTree>
    <p:extLst>
      <p:ext uri="{BB962C8B-B14F-4D97-AF65-F5344CB8AC3E}">
        <p14:creationId xmlns:p14="http://schemas.microsoft.com/office/powerpoint/2010/main" val="3768382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F6DAD99-ECC4-4AB5-BBC9-48EAF5A25EB7}"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85B417-DB8A-47F4-B908-E8914BD75A88}" type="slidenum">
              <a:rPr lang="en-US" smtClean="0"/>
              <a:t>‹#›</a:t>
            </a:fld>
            <a:endParaRPr lang="en-US"/>
          </a:p>
        </p:txBody>
      </p:sp>
    </p:spTree>
    <p:extLst>
      <p:ext uri="{BB962C8B-B14F-4D97-AF65-F5344CB8AC3E}">
        <p14:creationId xmlns:p14="http://schemas.microsoft.com/office/powerpoint/2010/main" val="17594920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3F6DAD99-ECC4-4AB5-BBC9-48EAF5A25EB7}" type="datetimeFigureOut">
              <a:rPr lang="en-US" smtClean="0"/>
              <a:t>9/3/2024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A85B417-DB8A-47F4-B908-E8914BD75A88}" type="slidenum">
              <a:rPr lang="en-US" smtClean="0"/>
              <a:t>‹#›</a:t>
            </a:fld>
            <a:endParaRPr lang="en-US"/>
          </a:p>
        </p:txBody>
      </p:sp>
    </p:spTree>
    <p:extLst>
      <p:ext uri="{BB962C8B-B14F-4D97-AF65-F5344CB8AC3E}">
        <p14:creationId xmlns:p14="http://schemas.microsoft.com/office/powerpoint/2010/main" val="6347537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3F6DAD99-ECC4-4AB5-BBC9-48EAF5A25EB7}" type="datetimeFigureOut">
              <a:rPr lang="en-US" smtClean="0"/>
              <a:t>9/3/2024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A85B417-DB8A-47F4-B908-E8914BD75A88}" type="slidenum">
              <a:rPr lang="en-US" smtClean="0"/>
              <a:t>‹#›</a:t>
            </a:fld>
            <a:endParaRPr lang="en-US"/>
          </a:p>
        </p:txBody>
      </p:sp>
    </p:spTree>
    <p:extLst>
      <p:ext uri="{BB962C8B-B14F-4D97-AF65-F5344CB8AC3E}">
        <p14:creationId xmlns:p14="http://schemas.microsoft.com/office/powerpoint/2010/main" val="1761116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6DAD99-ECC4-4AB5-BBC9-48EAF5A25EB7}" type="datetimeFigureOut">
              <a:rPr lang="en-US" smtClean="0"/>
              <a:t>9/3/2024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A85B417-DB8A-47F4-B908-E8914BD75A88}" type="slidenum">
              <a:rPr lang="en-US" smtClean="0"/>
              <a:t>‹#›</a:t>
            </a:fld>
            <a:endParaRPr lang="en-US"/>
          </a:p>
        </p:txBody>
      </p:sp>
    </p:spTree>
    <p:extLst>
      <p:ext uri="{BB962C8B-B14F-4D97-AF65-F5344CB8AC3E}">
        <p14:creationId xmlns:p14="http://schemas.microsoft.com/office/powerpoint/2010/main" val="3171140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F6DAD99-ECC4-4AB5-BBC9-48EAF5A25EB7}"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85B417-DB8A-47F4-B908-E8914BD75A88}" type="slidenum">
              <a:rPr lang="en-US" smtClean="0"/>
              <a:t>‹#›</a:t>
            </a:fld>
            <a:endParaRPr lang="en-US"/>
          </a:p>
        </p:txBody>
      </p:sp>
    </p:spTree>
    <p:extLst>
      <p:ext uri="{BB962C8B-B14F-4D97-AF65-F5344CB8AC3E}">
        <p14:creationId xmlns:p14="http://schemas.microsoft.com/office/powerpoint/2010/main" val="3458617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3F6DAD99-ECC4-4AB5-BBC9-48EAF5A25EB7}"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A85B417-DB8A-47F4-B908-E8914BD75A88}" type="slidenum">
              <a:rPr lang="en-US" smtClean="0"/>
              <a:t>‹#›</a:t>
            </a:fld>
            <a:endParaRPr lang="en-US"/>
          </a:p>
        </p:txBody>
      </p:sp>
    </p:spTree>
    <p:extLst>
      <p:ext uri="{BB962C8B-B14F-4D97-AF65-F5344CB8AC3E}">
        <p14:creationId xmlns:p14="http://schemas.microsoft.com/office/powerpoint/2010/main" val="3691416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3F6DAD99-ECC4-4AB5-BBC9-48EAF5A25EB7}" type="datetimeFigureOut">
              <a:rPr lang="en-US" smtClean="0"/>
              <a:t>9/3/2024</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9A85B417-DB8A-47F4-B908-E8914BD75A88}" type="slidenum">
              <a:rPr lang="en-US" smtClean="0"/>
              <a:t>‹#›</a:t>
            </a:fld>
            <a:endParaRPr lang="en-US"/>
          </a:p>
        </p:txBody>
      </p:sp>
    </p:spTree>
    <p:extLst>
      <p:ext uri="{BB962C8B-B14F-4D97-AF65-F5344CB8AC3E}">
        <p14:creationId xmlns:p14="http://schemas.microsoft.com/office/powerpoint/2010/main" val="18456324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1" i="0" u="none" strike="noStrike" cap="none" normalizeH="0" baseline="0" dirty="0">
              <a:ln>
                <a:noFill/>
              </a:ln>
              <a:solidFill>
                <a:schemeClr val="tx1"/>
              </a:solidFill>
              <a:effectLst/>
              <a:latin typeface="Arial" pitchFamily="34" charset="0"/>
              <a:ea typeface="Calibri" pitchFamily="34"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lang="en-US" sz="1600" b="1" dirty="0">
              <a:latin typeface="Arial" pitchFamily="34" charset="0"/>
              <a:ea typeface="Calibri" pitchFamily="34" charset="0"/>
              <a:cs typeface="Arial" pitchFamily="34" charset="0"/>
            </a:endParaRPr>
          </a:p>
          <a:p>
            <a:pPr algn="ctr"/>
            <a:r>
              <a:rPr kumimoji="0" lang="en-US" sz="1600" b="1" i="0" u="none" strike="noStrike" cap="none" normalizeH="0" baseline="0" dirty="0">
                <a:ln>
                  <a:noFill/>
                </a:ln>
                <a:solidFill>
                  <a:schemeClr val="tx1"/>
                </a:solidFill>
                <a:effectLst/>
                <a:latin typeface="Arial" pitchFamily="34" charset="0"/>
                <a:ea typeface="Calibri" pitchFamily="34" charset="0"/>
                <a:cs typeface="Arial" pitchFamily="34" charset="0"/>
              </a:rPr>
              <a:t> </a:t>
            </a:r>
          </a:p>
          <a:p>
            <a:pPr algn="ctr"/>
            <a:r>
              <a:rPr lang="en-US" sz="2400" b="1" dirty="0">
                <a:solidFill>
                  <a:srgbClr val="C00000"/>
                </a:solidFill>
                <a:latin typeface="Times New Roman" pitchFamily="18" charset="0"/>
                <a:cs typeface="Times New Roman" pitchFamily="18" charset="0"/>
              </a:rPr>
              <a:t>M.Com. </a:t>
            </a:r>
          </a:p>
          <a:p>
            <a:pPr algn="ctr"/>
            <a:r>
              <a:rPr lang="en-US" sz="2400" b="1" dirty="0">
                <a:latin typeface="Times New Roman" pitchFamily="18" charset="0"/>
                <a:ea typeface="Calibri" pitchFamily="34" charset="0"/>
                <a:cs typeface="Times New Roman" pitchFamily="18" charset="0"/>
              </a:rPr>
              <a:t>Program</a:t>
            </a:r>
            <a:r>
              <a:rPr lang="en-IN" sz="2400" b="1" dirty="0">
                <a:latin typeface="Times New Roman" pitchFamily="18" charset="0"/>
                <a:cs typeface="Times New Roman" pitchFamily="18" charset="0"/>
              </a:rPr>
              <a:t> Specific Outcome</a:t>
            </a:r>
          </a:p>
          <a:p>
            <a:pPr algn="ctr"/>
            <a:endParaRPr lang="en-IN" sz="2400" b="1" dirty="0">
              <a:latin typeface="Times New Roman" pitchFamily="18" charset="0"/>
              <a:cs typeface="Times New Roman" pitchFamily="18" charset="0"/>
            </a:endParaRPr>
          </a:p>
          <a:p>
            <a:pPr lvl="0"/>
            <a:r>
              <a:rPr lang="en-US" dirty="0">
                <a:solidFill>
                  <a:prstClr val="black"/>
                </a:solidFill>
                <a:latin typeface="Times New Roman" pitchFamily="18" charset="0"/>
                <a:cs typeface="Times New Roman" pitchFamily="18" charset="0"/>
              </a:rPr>
              <a:t>Program Specification Outcomes upon completion of the M.Com Degree program, the student will be able to:- </a:t>
            </a:r>
          </a:p>
          <a:p>
            <a:pPr algn="ctr"/>
            <a:endParaRPr lang="en-US" sz="2400" b="1" dirty="0">
              <a:solidFill>
                <a:srgbClr val="C00000"/>
              </a:solidFill>
              <a:latin typeface="Times New Roman" pitchFamily="18" charset="0"/>
              <a:cs typeface="Times New Roman" pitchFamily="18" charset="0"/>
            </a:endParaRPr>
          </a:p>
          <a:p>
            <a:pPr lvl="0" algn="just" eaLnBrk="0" fontAlgn="base" hangingPunct="0">
              <a:spcBef>
                <a:spcPct val="0"/>
              </a:spcBef>
              <a:spcAft>
                <a:spcPct val="0"/>
              </a:spcAft>
            </a:pPr>
            <a:endParaRPr lang="en-IN"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      </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9" name="Table 8"/>
          <p:cNvGraphicFramePr>
            <a:graphicFrameLocks noGrp="1"/>
          </p:cNvGraphicFramePr>
          <p:nvPr/>
        </p:nvGraphicFramePr>
        <p:xfrm>
          <a:off x="838200" y="2819400"/>
          <a:ext cx="5257800" cy="3566160"/>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0000"/>
                    </a:ext>
                  </a:extLst>
                </a:gridCol>
                <a:gridCol w="4495800">
                  <a:extLst>
                    <a:ext uri="{9D8B030D-6E8A-4147-A177-3AD203B41FA5}">
                      <a16:colId xmlns:a16="http://schemas.microsoft.com/office/drawing/2014/main" val="20001"/>
                    </a:ext>
                  </a:extLst>
                </a:gridCol>
              </a:tblGrid>
              <a:tr h="533400">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PSO 1. </a:t>
                      </a:r>
                      <a:endParaRPr lang="en-US" sz="16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For pursuing research in their chosen areas.</a:t>
                      </a:r>
                    </a:p>
                    <a:p>
                      <a:pPr marL="0" marR="0" indent="0" algn="just" defTabSz="914400" rtl="0" eaLnBrk="1" fontAlgn="auto" latinLnBrk="0" hangingPunct="1">
                        <a:lnSpc>
                          <a:spcPct val="100000"/>
                        </a:lnSpc>
                        <a:spcBef>
                          <a:spcPts val="0"/>
                        </a:spcBef>
                        <a:spcAft>
                          <a:spcPts val="800"/>
                        </a:spcAft>
                        <a:buClrTx/>
                        <a:buSzTx/>
                        <a:buFontTx/>
                        <a:buNone/>
                        <a:tabLst/>
                        <a:defRPr/>
                      </a:pPr>
                      <a:endParaRPr lang="en-US" sz="1600" b="0" kern="1200" baseline="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85800">
                <a:tc>
                  <a:txBody>
                    <a:bodyPr/>
                    <a:lstStyle/>
                    <a:p>
                      <a:pPr algn="just"/>
                      <a:r>
                        <a:rPr lang="en-US" sz="1600" b="0" dirty="0">
                          <a:latin typeface="Times New Roman" pitchFamily="18" charset="0"/>
                          <a:cs typeface="Times New Roman" pitchFamily="18" charset="0"/>
                        </a:rPr>
                        <a:t>PSO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For teaching in Schools and Colleges after qualifying requisite tests.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23240">
                <a:tc>
                  <a:txBody>
                    <a:bodyPr/>
                    <a:lstStyle/>
                    <a:p>
                      <a:pPr algn="just"/>
                      <a:r>
                        <a:rPr lang="en-US" sz="1600" b="0" dirty="0">
                          <a:latin typeface="Times New Roman" pitchFamily="18" charset="0"/>
                          <a:cs typeface="Times New Roman" pitchFamily="18" charset="0"/>
                        </a:rPr>
                        <a:t>PSO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For working as a data analyst.</a:t>
                      </a:r>
                    </a:p>
                    <a:p>
                      <a:pPr algn="just"/>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68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Times New Roman" pitchFamily="18" charset="0"/>
                          <a:cs typeface="Times New Roman" pitchFamily="18" charset="0"/>
                        </a:rPr>
                        <a:t>PSO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To work as investment consultants after a brief internship in suitable organizations absorbed in the Banking and Insurance sector as executives</a:t>
                      </a:r>
                    </a:p>
                    <a:p>
                      <a:pPr algn="just" rtl="0"/>
                      <a:endParaRPr lang="hi-IN" sz="1600" b="0" dirty="0">
                        <a:solidFill>
                          <a:schemeClr val="tx1"/>
                        </a:solidFill>
                        <a:latin typeface="Times New Roman" pitchFamily="18" charset="0"/>
                        <a:cs typeface="+mn-cs"/>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7924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latin typeface="Times New Roman" pitchFamily="18" charset="0"/>
                          <a:cs typeface="Times New Roman" pitchFamily="18" charset="0"/>
                        </a:rPr>
                        <a:t>PSO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rtl="0"/>
                      <a:r>
                        <a:rPr lang="en-US" sz="1600" b="0" kern="1200" dirty="0">
                          <a:solidFill>
                            <a:schemeClr val="dk1"/>
                          </a:solidFill>
                          <a:latin typeface="Times New Roman" pitchFamily="18" charset="0"/>
                          <a:ea typeface="+mn-ea"/>
                          <a:cs typeface="Times New Roman" pitchFamily="18" charset="0"/>
                        </a:rPr>
                        <a:t>Dissolution of partnership firm including sales of Firm and Amalgamation</a:t>
                      </a:r>
                      <a:endParaRPr lang="hi-IN" sz="1600" b="0" kern="1200" dirty="0">
                        <a:solidFill>
                          <a:schemeClr val="dk1"/>
                        </a:solidFill>
                        <a:latin typeface="Times New Roman" pitchFamily="18" charset="0"/>
                        <a:ea typeface="+mn-ea"/>
                        <a:cs typeface="+mn-cs"/>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35171510"/>
                  </a:ext>
                </a:extLst>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US" sz="2400"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M.Com. Sem-III</a:t>
            </a:r>
          </a:p>
          <a:p>
            <a:r>
              <a:rPr lang="en-US" dirty="0">
                <a:latin typeface="Times New Roman" pitchFamily="18" charset="0"/>
                <a:cs typeface="Times New Roman" pitchFamily="18" charset="0"/>
              </a:rPr>
              <a:t>Paper I -</a:t>
            </a:r>
            <a:r>
              <a:rPr lang="en-US" b="1" dirty="0">
                <a:latin typeface="Times New Roman" pitchFamily="18" charset="0"/>
                <a:cs typeface="Times New Roman" pitchFamily="18" charset="0"/>
              </a:rPr>
              <a:t>Managerial Economies.</a:t>
            </a:r>
          </a:p>
          <a:p>
            <a:pPr lvl="0" algn="just" eaLnBrk="0" fontAlgn="base" hangingPunct="0">
              <a:spcBef>
                <a:spcPct val="0"/>
              </a:spcBef>
              <a:spcAft>
                <a:spcPct val="0"/>
              </a:spcAft>
            </a:pPr>
            <a:endParaRPr lang="en-US"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838200" y="2590800"/>
          <a:ext cx="5257800" cy="385572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419600">
                  <a:extLst>
                    <a:ext uri="{9D8B030D-6E8A-4147-A177-3AD203B41FA5}">
                      <a16:colId xmlns:a16="http://schemas.microsoft.com/office/drawing/2014/main" val="20001"/>
                    </a:ext>
                  </a:extLst>
                </a:gridCol>
              </a:tblGrid>
              <a:tr h="63455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just">
                        <a:lnSpc>
                          <a:spcPct val="107000"/>
                        </a:lnSpc>
                        <a:spcAft>
                          <a:spcPts val="0"/>
                        </a:spcAft>
                        <a:buFont typeface="Symbol"/>
                        <a:buNone/>
                      </a:pPr>
                      <a:r>
                        <a:rPr lang="en-US" sz="1600" b="0" dirty="0">
                          <a:solidFill>
                            <a:schemeClr val="tx1"/>
                          </a:solidFill>
                          <a:latin typeface="Times New Roman" pitchFamily="18" charset="0"/>
                          <a:ea typeface="Times New Roman"/>
                          <a:cs typeface="Times New Roman" pitchFamily="18" charset="0"/>
                        </a:rPr>
                        <a:t>Ability to forecast demand in light of Changing circumstances and to formulate business plans.</a:t>
                      </a:r>
                      <a:endParaRPr lang="en-US" sz="1600" b="0" dirty="0">
                        <a:solidFill>
                          <a:schemeClr val="tx1"/>
                        </a:solidFill>
                        <a:latin typeface="Times New Roman" pitchFamily="18" charset="0"/>
                        <a:ea typeface="Calibri"/>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279846">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Ability to chalk out business policies.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01766">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Knowledge about post planning and control.</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81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Skill to analyze effects of Government policies.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9436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Understand the lines between household behavior and the economies models of demand.</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54864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Analyze operations of markets under varying competitive conditions.</a:t>
                      </a:r>
                    </a:p>
                    <a:p>
                      <a:pPr lvl="0" algn="just">
                        <a:lnSpc>
                          <a:spcPct val="100000"/>
                        </a:lnSpc>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5791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Understand the causes and consequences of business cycles.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4622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dirty="0">
              <a:latin typeface="Times New Roman" pitchFamily="18" charset="0"/>
              <a:cs typeface="Times New Roman" pitchFamily="18" charset="0"/>
            </a:endParaRPr>
          </a:p>
          <a:p>
            <a:r>
              <a:rPr lang="en-US" dirty="0">
                <a:latin typeface="Times New Roman" pitchFamily="18" charset="0"/>
                <a:cs typeface="Times New Roman" pitchFamily="18" charset="0"/>
              </a:rPr>
              <a:t>M. Com-III Sem</a:t>
            </a:r>
          </a:p>
          <a:p>
            <a:r>
              <a:rPr lang="en-US" dirty="0">
                <a:latin typeface="Times New Roman" pitchFamily="18" charset="0"/>
                <a:cs typeface="Times New Roman" pitchFamily="18" charset="0"/>
              </a:rPr>
              <a:t>Paper II-</a:t>
            </a:r>
            <a:r>
              <a:rPr lang="en-US" b="1" dirty="0">
                <a:latin typeface="Times New Roman" pitchFamily="18" charset="0"/>
                <a:cs typeface="Times New Roman" pitchFamily="18" charset="0"/>
              </a:rPr>
              <a:t>Tax</a:t>
            </a:r>
            <a:r>
              <a:rPr lang="en-US" dirty="0">
                <a:latin typeface="Times New Roman" pitchFamily="18" charset="0"/>
                <a:cs typeface="Times New Roman" pitchFamily="18" charset="0"/>
              </a:rPr>
              <a:t> </a:t>
            </a:r>
            <a:r>
              <a:rPr lang="en-US" b="1" dirty="0">
                <a:latin typeface="Times New Roman" pitchFamily="18" charset="0"/>
                <a:cs typeface="Times New Roman" pitchFamily="18" charset="0"/>
              </a:rPr>
              <a:t>planning and management.</a:t>
            </a:r>
          </a:p>
          <a:p>
            <a:pPr lvl="0" algn="just" eaLnBrk="0" fontAlgn="base" hangingPunct="0">
              <a:spcBef>
                <a:spcPct val="0"/>
              </a:spcBef>
              <a:spcAft>
                <a:spcPct val="0"/>
              </a:spcAft>
            </a:pPr>
            <a:endParaRPr lang="en-US"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914400" y="2743200"/>
          <a:ext cx="5257800" cy="504444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419600">
                  <a:extLst>
                    <a:ext uri="{9D8B030D-6E8A-4147-A177-3AD203B41FA5}">
                      <a16:colId xmlns:a16="http://schemas.microsoft.com/office/drawing/2014/main" val="20001"/>
                    </a:ext>
                  </a:extLst>
                </a:gridCol>
              </a:tblGrid>
              <a:tr h="634554">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7000"/>
                        </a:lnSpc>
                        <a:spcBef>
                          <a:spcPts val="0"/>
                        </a:spcBef>
                        <a:spcAft>
                          <a:spcPts val="0"/>
                        </a:spcAft>
                        <a:buClrTx/>
                        <a:buSzTx/>
                        <a:buFont typeface="Symbol"/>
                        <a:buNone/>
                        <a:tabLst/>
                        <a:defRPr/>
                      </a:pPr>
                      <a:r>
                        <a:rPr lang="en-US" sz="1600" b="0" kern="1200" dirty="0">
                          <a:solidFill>
                            <a:schemeClr val="tx1"/>
                          </a:solidFill>
                          <a:latin typeface="Times New Roman" pitchFamily="18" charset="0"/>
                          <a:ea typeface="+mn-ea"/>
                          <a:cs typeface="Times New Roman" pitchFamily="18" charset="0"/>
                        </a:rPr>
                        <a:t>To import deep knowledge about the latest provisions of Income tax Act.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89446">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To develop application and analytical skill of the provisions of income tax love for income tax, and Assessment proceeding mange.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382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Basic knowledge and understand about the fundamental Concepts and computation of tax and Assessment procedure.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47486">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Students will get expert knowledge regarding the legitimate way of Tax planning and manage under different financial and manage managerial decisions after Considering the impact of Direct To plans.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47486">
                <a:tc>
                  <a:txBody>
                    <a:bodyPr/>
                    <a:lstStyle/>
                    <a:p>
                      <a:pPr lvl="0" algn="just">
                        <a:lnSpc>
                          <a:spcPct val="100000"/>
                        </a:lnSpc>
                      </a:pPr>
                      <a:r>
                        <a:rPr lang="en-US" sz="1600" b="0" dirty="0">
                          <a:solidFill>
                            <a:schemeClr val="tx1"/>
                          </a:solidFill>
                          <a:latin typeface="Times New Roman" pitchFamily="18" charset="0"/>
                          <a:cs typeface="Times New Roman" pitchFamily="18" charset="0"/>
                        </a:rPr>
                        <a:t> 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kern="1200" dirty="0">
                          <a:solidFill>
                            <a:schemeClr val="tx1"/>
                          </a:solidFill>
                          <a:latin typeface="Times New Roman" pitchFamily="18" charset="0"/>
                          <a:ea typeface="+mn-ea"/>
                          <a:cs typeface="Times New Roman" pitchFamily="18" charset="0"/>
                        </a:rPr>
                        <a:t>Tax Assessment : Introduction, Difference between Tax Planning and Tax</a:t>
                      </a:r>
                    </a:p>
                    <a:p>
                      <a:r>
                        <a:rPr lang="en-US" sz="1600" kern="1200" dirty="0">
                          <a:solidFill>
                            <a:schemeClr val="tx1"/>
                          </a:solidFill>
                          <a:latin typeface="Times New Roman" pitchFamily="18" charset="0"/>
                          <a:ea typeface="+mn-ea"/>
                          <a:cs typeface="Times New Roman" pitchFamily="18" charset="0"/>
                        </a:rPr>
                        <a:t>Management, Areas of Tax Management, Return of Income and Assessment, Penalties and Prosecutions, A </a:t>
                      </a:r>
                      <a:r>
                        <a:rPr lang="en-US" sz="1600" kern="1200" dirty="0" err="1">
                          <a:solidFill>
                            <a:schemeClr val="tx1"/>
                          </a:solidFill>
                          <a:latin typeface="Times New Roman" pitchFamily="18" charset="0"/>
                          <a:ea typeface="+mn-ea"/>
                          <a:cs typeface="Times New Roman" pitchFamily="18" charset="0"/>
                        </a:rPr>
                        <a:t>eals</a:t>
                      </a:r>
                      <a:r>
                        <a:rPr lang="en-US" sz="1600" kern="1200" dirty="0">
                          <a:solidFill>
                            <a:schemeClr val="tx1"/>
                          </a:solidFill>
                          <a:latin typeface="Times New Roman" pitchFamily="18" charset="0"/>
                          <a:ea typeface="+mn-ea"/>
                          <a:cs typeface="Times New Roman" pitchFamily="18" charset="0"/>
                        </a:rPr>
                        <a:t> and Revisions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342696893"/>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US" sz="2400" dirty="0">
              <a:latin typeface="Times New Roman" pitchFamily="18" charset="0"/>
              <a:cs typeface="Times New Roman" pitchFamily="18" charset="0"/>
            </a:endParaRPr>
          </a:p>
          <a:p>
            <a:r>
              <a:rPr lang="en-US" dirty="0">
                <a:latin typeface="Times New Roman" pitchFamily="18" charset="0"/>
                <a:cs typeface="Times New Roman" pitchFamily="18" charset="0"/>
              </a:rPr>
              <a:t>M. Com-III Sem</a:t>
            </a:r>
          </a:p>
          <a:p>
            <a:r>
              <a:rPr lang="en-US" dirty="0">
                <a:latin typeface="Times New Roman" pitchFamily="18" charset="0"/>
                <a:cs typeface="Times New Roman" pitchFamily="18" charset="0"/>
              </a:rPr>
              <a:t>Paper  III- </a:t>
            </a:r>
            <a:r>
              <a:rPr lang="en-US" b="1" dirty="0">
                <a:latin typeface="Times New Roman" pitchFamily="18" charset="0"/>
                <a:cs typeface="Times New Roman" pitchFamily="18" charset="0"/>
              </a:rPr>
              <a:t>Entrepreneurship Development.</a:t>
            </a:r>
          </a:p>
          <a:p>
            <a:endParaRPr lang="en-US" dirty="0"/>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609600" y="2133600"/>
          <a:ext cx="5715000" cy="4462548"/>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25971">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7000"/>
                        </a:lnSpc>
                        <a:spcBef>
                          <a:spcPts val="0"/>
                        </a:spcBef>
                        <a:spcAft>
                          <a:spcPts val="0"/>
                        </a:spcAft>
                        <a:buClrTx/>
                        <a:buSzTx/>
                        <a:buFont typeface="Symbol"/>
                        <a:buNone/>
                        <a:tabLst/>
                        <a:defRPr/>
                      </a:pPr>
                      <a:r>
                        <a:rPr lang="en-US" sz="1600" b="0" kern="1200" dirty="0">
                          <a:solidFill>
                            <a:schemeClr val="tx1"/>
                          </a:solidFill>
                          <a:latin typeface="Times New Roman" pitchFamily="18" charset="0"/>
                          <a:ea typeface="+mn-ea"/>
                          <a:cs typeface="Times New Roman" pitchFamily="18" charset="0"/>
                        </a:rPr>
                        <a:t>Summarize the concept of entrepreneurship to acquire entrepreneurial skills.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9323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Explore new vistas of entrepreneurship in the 21st century environment to establish new business opportunities.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7315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Define and Comprehend the concept of entrepreneurial motivation in order to assist any one achieving their personal objectives. </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8768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Devel of entrepreneurial imagination and creativity to develop the value of the company.</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590457">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Describe the patent, copyright, trademark and trade secret concepts to aid in the promotion of innovation.</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r h="56388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Investigate Strategic entrepreneurial perspectives that aid in the development of a competitive mindset.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r h="62371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Demonstrate the concept of social and women's entrepreneurship in order to make the world a better place.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9"/>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4622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r>
              <a:rPr lang="en-US" sz="2400" b="1" dirty="0">
                <a:solidFill>
                  <a:srgbClr val="FF0000"/>
                </a:solidFill>
                <a:latin typeface="Times New Roman" pitchFamily="18" charset="0"/>
                <a:cs typeface="Times New Roman" pitchFamily="18" charset="0"/>
              </a:rPr>
              <a:t> </a:t>
            </a:r>
            <a:r>
              <a:rPr lang="en-US" sz="2400" b="1" dirty="0"/>
              <a:t> </a:t>
            </a:r>
          </a:p>
          <a:p>
            <a:r>
              <a:rPr lang="en-US" dirty="0">
                <a:latin typeface="Times New Roman" pitchFamily="18" charset="0"/>
                <a:cs typeface="Times New Roman" pitchFamily="18" charset="0"/>
              </a:rPr>
              <a:t>M.Com- III Sem</a:t>
            </a:r>
          </a:p>
          <a:p>
            <a:r>
              <a:rPr lang="en-US" dirty="0">
                <a:latin typeface="Times New Roman" pitchFamily="18" charset="0"/>
                <a:cs typeface="Times New Roman" pitchFamily="18" charset="0"/>
              </a:rPr>
              <a:t>Paper – IV-</a:t>
            </a:r>
            <a:r>
              <a:rPr lang="en-US" b="1" dirty="0">
                <a:latin typeface="Times New Roman" pitchFamily="18" charset="0"/>
                <a:cs typeface="Times New Roman" pitchFamily="18" charset="0"/>
              </a:rPr>
              <a:t>Accounting for Managerial Decisions.</a:t>
            </a:r>
          </a:p>
          <a:p>
            <a:endParaRPr lang="en-US" dirty="0">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609600" y="2743200"/>
          <a:ext cx="5715000" cy="289560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457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7000"/>
                        </a:lnSpc>
                        <a:spcBef>
                          <a:spcPts val="0"/>
                        </a:spcBef>
                        <a:spcAft>
                          <a:spcPts val="0"/>
                        </a:spcAft>
                        <a:buClrTx/>
                        <a:buSzTx/>
                        <a:buFont typeface="Symbol"/>
                        <a:buNone/>
                        <a:tabLst/>
                        <a:defRPr/>
                      </a:pPr>
                      <a:r>
                        <a:rPr lang="en-US" sz="1600" b="0" kern="1200" dirty="0">
                          <a:solidFill>
                            <a:schemeClr val="tx1"/>
                          </a:solidFill>
                          <a:latin typeface="Times New Roman" pitchFamily="18" charset="0"/>
                          <a:ea typeface="+mn-ea"/>
                          <a:cs typeface="Times New Roman" pitchFamily="18" charset="0"/>
                        </a:rPr>
                        <a:t>Familiarization with the management systems.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9323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Ability to understand managerial Behavior and centre structure prevalent under varied business environment.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876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Skill to evaluate the Segment Business Units.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7315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Familiarization with contemporary issues in management.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48768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Clarity about the reporting requirements of management.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4572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6468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endParaRPr lang="en-US" b="1" dirty="0"/>
          </a:p>
          <a:p>
            <a:pPr algn="ctr"/>
            <a:r>
              <a:rPr lang="en-US" sz="2400" b="1" dirty="0">
                <a:solidFill>
                  <a:srgbClr val="FF0000"/>
                </a:solidFill>
                <a:latin typeface="Times New Roman" pitchFamily="18" charset="0"/>
                <a:cs typeface="Times New Roman" pitchFamily="18" charset="0"/>
              </a:rPr>
              <a:t>Course Outcomes </a:t>
            </a:r>
            <a:r>
              <a:rPr lang="en-US" sz="2400" b="1" dirty="0"/>
              <a:t> </a:t>
            </a:r>
          </a:p>
          <a:p>
            <a:endParaRPr lang="en-US" b="1" dirty="0">
              <a:latin typeface="Times New Roman" pitchFamily="18" charset="0"/>
              <a:cs typeface="Times New Roman" pitchFamily="18" charset="0"/>
            </a:endParaRPr>
          </a:p>
          <a:p>
            <a:r>
              <a:rPr lang="en-US" dirty="0">
                <a:latin typeface="Times New Roman" pitchFamily="18" charset="0"/>
                <a:cs typeface="Times New Roman" pitchFamily="18" charset="0"/>
              </a:rPr>
              <a:t>Final (</a:t>
            </a:r>
            <a:r>
              <a:rPr lang="en-US" dirty="0" err="1">
                <a:latin typeface="Times New Roman" pitchFamily="18" charset="0"/>
                <a:cs typeface="Times New Roman" pitchFamily="18" charset="0"/>
              </a:rPr>
              <a:t>IVth</a:t>
            </a:r>
            <a:r>
              <a:rPr lang="en-US" dirty="0">
                <a:latin typeface="Times New Roman" pitchFamily="18" charset="0"/>
                <a:cs typeface="Times New Roman" pitchFamily="18" charset="0"/>
              </a:rPr>
              <a:t> Semester)</a:t>
            </a:r>
          </a:p>
          <a:p>
            <a:r>
              <a:rPr lang="en-US" dirty="0">
                <a:latin typeface="Times New Roman" pitchFamily="18" charset="0"/>
                <a:cs typeface="Times New Roman" pitchFamily="18" charset="0"/>
              </a:rPr>
              <a:t>Paper I-</a:t>
            </a:r>
            <a:r>
              <a:rPr lang="en-US" b="1" dirty="0">
                <a:latin typeface="Times New Roman" pitchFamily="18" charset="0"/>
                <a:cs typeface="Times New Roman" pitchFamily="18" charset="0"/>
              </a:rPr>
              <a:t>Advertising and Sales Management.</a:t>
            </a:r>
          </a:p>
          <a:p>
            <a:endParaRPr lang="en-US" dirty="0">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609600" y="2819400"/>
          <a:ext cx="5715000" cy="318403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7000"/>
                        </a:lnSpc>
                        <a:spcBef>
                          <a:spcPts val="0"/>
                        </a:spcBef>
                        <a:spcAft>
                          <a:spcPts val="0"/>
                        </a:spcAft>
                        <a:buClrTx/>
                        <a:buSzTx/>
                        <a:buFont typeface="Symbol"/>
                        <a:buNone/>
                        <a:tabLst/>
                        <a:defRPr/>
                      </a:pPr>
                      <a:r>
                        <a:rPr lang="en-US" sz="1600" b="0" kern="1200" dirty="0">
                          <a:solidFill>
                            <a:schemeClr val="tx1"/>
                          </a:solidFill>
                          <a:latin typeface="Times New Roman" pitchFamily="18" charset="0"/>
                          <a:ea typeface="+mn-ea"/>
                          <a:cs typeface="Times New Roman" pitchFamily="18" charset="0"/>
                        </a:rPr>
                        <a:t>Understand the basic concepts of advertisements and the way these advertisemts are created.</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9323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Acquire knowledge about the type of media used and planning / scheduling of media.</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876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Understand the ethics to be practiced in advertising.</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8768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Understanding the hiring process of sales force management and role of technology in sales.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Demonstrate a clear understanding of major concepts in sales management and putting it to practical use.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US" sz="2400" dirty="0">
              <a:latin typeface="Times New Roman" pitchFamily="18" charset="0"/>
              <a:cs typeface="Times New Roman" pitchFamily="18" charset="0"/>
            </a:endParaRPr>
          </a:p>
          <a:p>
            <a:r>
              <a:rPr lang="en-US" dirty="0">
                <a:latin typeface="Times New Roman" pitchFamily="18" charset="0"/>
                <a:cs typeface="Times New Roman" pitchFamily="18" charset="0"/>
              </a:rPr>
              <a:t>M.Com. IV Sem</a:t>
            </a:r>
          </a:p>
          <a:p>
            <a:r>
              <a:rPr lang="en-US" dirty="0">
                <a:latin typeface="Times New Roman" pitchFamily="18" charset="0"/>
                <a:cs typeface="Times New Roman" pitchFamily="18" charset="0"/>
              </a:rPr>
              <a:t>Paper – II-</a:t>
            </a:r>
            <a:r>
              <a:rPr lang="en-US" b="1" dirty="0">
                <a:latin typeface="Times New Roman" pitchFamily="18" charset="0"/>
                <a:cs typeface="Times New Roman" pitchFamily="18" charset="0"/>
              </a:rPr>
              <a:t>Consumer Behavior</a:t>
            </a:r>
          </a:p>
          <a:p>
            <a:endParaRPr lang="en-US" dirty="0">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609600" y="2514600"/>
          <a:ext cx="5715000" cy="408319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7000"/>
                        </a:lnSpc>
                        <a:spcBef>
                          <a:spcPts val="0"/>
                        </a:spcBef>
                        <a:spcAft>
                          <a:spcPts val="0"/>
                        </a:spcAft>
                        <a:buClrTx/>
                        <a:buSzTx/>
                        <a:buFont typeface="Symbol"/>
                        <a:buNone/>
                        <a:tabLst/>
                        <a:defRPr/>
                      </a:pPr>
                      <a:r>
                        <a:rPr lang="en-US" sz="1600" b="0" kern="1200" dirty="0">
                          <a:solidFill>
                            <a:schemeClr val="tx1"/>
                          </a:solidFill>
                          <a:latin typeface="Times New Roman" pitchFamily="18" charset="0"/>
                          <a:ea typeface="+mn-ea"/>
                          <a:cs typeface="Times New Roman" pitchFamily="18" charset="0"/>
                        </a:rPr>
                        <a:t>Learners will pick up the concept of consumer behavior, types of consumer, diversity of consumers.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9323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Learners will acquire basic knowledge about issues and dimensions of consumer behavior.</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876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Learner will develop their skill of understanding and analyzing consumer information and using it to create consumer oriented marketing strategies.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6689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Learners will identify consumer decision making process and its applications in marketing function.</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66890">
                <a:tc>
                  <a:txBody>
                    <a:bodyPr/>
                    <a:lstStyle/>
                    <a:p>
                      <a:pPr lvl="0" algn="just">
                        <a:lnSpc>
                          <a:spcPct val="100000"/>
                        </a:lnSpc>
                      </a:pPr>
                      <a:r>
                        <a:rPr lang="en-US" sz="1600" b="0" dirty="0">
                          <a:solidFill>
                            <a:schemeClr val="tx1"/>
                          </a:solidFill>
                          <a:latin typeface="Times New Roman" pitchFamily="18" charset="0"/>
                          <a:cs typeface="Times New Roman" pitchFamily="18" charset="0"/>
                        </a:rPr>
                        <a:t> 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800" kern="1200" dirty="0">
                          <a:solidFill>
                            <a:schemeClr val="dk1"/>
                          </a:solidFill>
                          <a:effectLst/>
                          <a:latin typeface="+mn-lt"/>
                          <a:ea typeface="+mn-ea"/>
                          <a:cs typeface="+mn-cs"/>
                        </a:rPr>
                        <a:t>Social Class and Consumer </a:t>
                      </a:r>
                      <a:r>
                        <a:rPr lang="en-US" sz="1800" kern="1200" dirty="0" err="1">
                          <a:solidFill>
                            <a:schemeClr val="dk1"/>
                          </a:solidFill>
                          <a:effectLst/>
                          <a:latin typeface="+mn-lt"/>
                          <a:ea typeface="+mn-ea"/>
                          <a:cs typeface="+mn-cs"/>
                        </a:rPr>
                        <a:t>Behaviour</a:t>
                      </a:r>
                      <a:r>
                        <a:rPr lang="en-US" sz="1800" kern="1200" dirty="0">
                          <a:solidFill>
                            <a:schemeClr val="dk1"/>
                          </a:solidFill>
                          <a:effectLst/>
                          <a:latin typeface="+mn-lt"/>
                          <a:ea typeface="+mn-ea"/>
                          <a:cs typeface="+mn-cs"/>
                        </a:rPr>
                        <a:t> : Meaning of social class,</a:t>
                      </a:r>
                    </a:p>
                    <a:p>
                      <a:r>
                        <a:rPr lang="en-US" sz="1800" kern="1200" dirty="0">
                          <a:solidFill>
                            <a:schemeClr val="dk1"/>
                          </a:solidFill>
                          <a:effectLst/>
                          <a:latin typeface="+mn-lt"/>
                          <a:ea typeface="+mn-ea"/>
                          <a:cs typeface="+mn-cs"/>
                        </a:rPr>
                        <a:t>Measurement of social class, Lifestyle profiles of the social class</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46071707"/>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4572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r>
              <a:rPr lang="en-US" sz="2400" b="1" dirty="0">
                <a:solidFill>
                  <a:srgbClr val="FF0000"/>
                </a:solidFill>
                <a:latin typeface="Times New Roman" pitchFamily="18" charset="0"/>
                <a:cs typeface="Times New Roman" pitchFamily="18" charset="0"/>
              </a:rPr>
              <a:t>Course Outcomes</a:t>
            </a:r>
            <a:endParaRPr lang="en-US" sz="2400" dirty="0">
              <a:latin typeface="Times New Roman" pitchFamily="18" charset="0"/>
              <a:cs typeface="Times New Roman" pitchFamily="18" charset="0"/>
            </a:endParaRPr>
          </a:p>
          <a:p>
            <a:r>
              <a:rPr lang="en-US" dirty="0">
                <a:latin typeface="Times New Roman" pitchFamily="18" charset="0"/>
                <a:cs typeface="Times New Roman" pitchFamily="18" charset="0"/>
              </a:rPr>
              <a:t>M.Com. IV Sem</a:t>
            </a:r>
          </a:p>
          <a:p>
            <a:r>
              <a:rPr lang="en-US" dirty="0">
                <a:latin typeface="Times New Roman" pitchFamily="18" charset="0"/>
                <a:cs typeface="Times New Roman" pitchFamily="18" charset="0"/>
              </a:rPr>
              <a:t> Paper III-</a:t>
            </a:r>
            <a:r>
              <a:rPr lang="en-US" b="1" dirty="0">
                <a:latin typeface="Times New Roman" pitchFamily="18" charset="0"/>
                <a:cs typeface="Times New Roman" pitchFamily="18" charset="0"/>
              </a:rPr>
              <a:t>Rural and Agricultural marketing</a:t>
            </a:r>
          </a:p>
          <a:p>
            <a:pPr lvl="0" algn="just" eaLnBrk="0" fontAlgn="base" hangingPunct="0">
              <a:spcBef>
                <a:spcPct val="0"/>
              </a:spcBef>
              <a:spcAft>
                <a:spcPct val="0"/>
              </a:spcAft>
            </a:pPr>
            <a:endParaRPr lang="en-US"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533400" y="2133600"/>
          <a:ext cx="5715000" cy="463296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04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7000"/>
                        </a:lnSpc>
                        <a:spcBef>
                          <a:spcPts val="0"/>
                        </a:spcBef>
                        <a:spcAft>
                          <a:spcPts val="0"/>
                        </a:spcAft>
                        <a:buClrTx/>
                        <a:buSzTx/>
                        <a:buFont typeface="Symbol"/>
                        <a:buNone/>
                        <a:tabLst/>
                        <a:defRPr/>
                      </a:pPr>
                      <a:r>
                        <a:rPr lang="en-US" sz="1600" b="0" kern="1200" dirty="0">
                          <a:solidFill>
                            <a:schemeClr val="tx1"/>
                          </a:solidFill>
                          <a:latin typeface="Times New Roman" pitchFamily="18" charset="0"/>
                          <a:ea typeface="+mn-ea"/>
                          <a:cs typeface="Times New Roman" pitchFamily="18" charset="0"/>
                        </a:rPr>
                        <a:t>AT the end of the  course students will be able to </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382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Explore the various aspects of rural marketing and develop an insight into rural marketing regarding different concepts and basic practices in this area</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23444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Identify the challenges and opportunities in the field of rural marketing for the leading managers and also expose the students to the rural market environment and the emerging challenges in the globalization of the economics.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6689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Acquitted the students with the appropriate concepts and techniques in the area of the rural marketing .</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6689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Apply adaptations to the rural marketing mix to meet the needs of rural consumers ..</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36689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6.</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Understand the concept and methodology for conducting the research in rural market.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36689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Learn how agricultural marketing system affects the formers consumers and intermediaries.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4572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 </a:t>
            </a:r>
          </a:p>
          <a:p>
            <a:pPr algn="ctr"/>
            <a:r>
              <a:rPr lang="en-US" sz="2400" b="1" dirty="0">
                <a:solidFill>
                  <a:srgbClr val="FF0000"/>
                </a:solidFill>
                <a:latin typeface="Times New Roman" pitchFamily="18" charset="0"/>
                <a:cs typeface="Times New Roman" pitchFamily="18" charset="0"/>
              </a:rPr>
              <a:t>Course Outcomes</a:t>
            </a:r>
            <a:endParaRPr lang="en-US" sz="2400" dirty="0">
              <a:latin typeface="Times New Roman" pitchFamily="18" charset="0"/>
              <a:cs typeface="Times New Roman" pitchFamily="18" charset="0"/>
            </a:endParaRPr>
          </a:p>
          <a:p>
            <a:r>
              <a:rPr lang="en-US" dirty="0"/>
              <a:t>M.Com- IV Sem</a:t>
            </a:r>
          </a:p>
          <a:p>
            <a:r>
              <a:rPr lang="en-US" dirty="0"/>
              <a:t>Paper – IV -</a:t>
            </a:r>
            <a:r>
              <a:rPr lang="en-US" b="1" dirty="0"/>
              <a:t>International Marketing</a:t>
            </a:r>
            <a:endParaRPr lang="en-US" b="1"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533400" y="2667000"/>
          <a:ext cx="5715000" cy="3335719"/>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04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7000"/>
                        </a:lnSpc>
                        <a:spcBef>
                          <a:spcPts val="0"/>
                        </a:spcBef>
                        <a:spcAft>
                          <a:spcPts val="0"/>
                        </a:spcAft>
                        <a:buClrTx/>
                        <a:buSzTx/>
                        <a:buFont typeface="Symbol"/>
                        <a:buNone/>
                        <a:tabLst/>
                        <a:defRPr/>
                      </a:pPr>
                      <a:r>
                        <a:rPr lang="en-US" sz="1600" b="0" kern="1200" dirty="0">
                          <a:solidFill>
                            <a:schemeClr val="tx1"/>
                          </a:solidFill>
                          <a:latin typeface="Times New Roman" pitchFamily="18" charset="0"/>
                          <a:ea typeface="+mn-ea"/>
                          <a:cs typeface="Times New Roman" pitchFamily="18" charset="0"/>
                        </a:rPr>
                        <a:t>Classify strategies for entering export markets from extant knowledge and research.</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8382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Apply core theoretical concepts in international marketing to find practical solutions to constraints of small business.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21665">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Differentiate the merits of varied solutions in the profession of marketing and business development.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6689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Propose revised strategies and marketing communications to enter diverse international markets.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79248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r>
                        <a:rPr lang="en-US" sz="1600" kern="1200" dirty="0">
                          <a:solidFill>
                            <a:schemeClr val="dk1"/>
                          </a:solidFill>
                          <a:latin typeface="Times New Roman" pitchFamily="18" charset="0"/>
                          <a:ea typeface="+mn-ea"/>
                          <a:cs typeface="Times New Roman" pitchFamily="18" charset="0"/>
                        </a:rPr>
                        <a:t>Improve professional experience through an evidence based approach to decision making in the domain of international marketing.</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810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dirty="0">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 </a:t>
            </a:r>
            <a:r>
              <a:rPr lang="en-US" sz="2400" dirty="0">
                <a:latin typeface="Times New Roman" pitchFamily="18" charset="0"/>
                <a:cs typeface="Times New Roman" pitchFamily="18" charset="0"/>
              </a:rPr>
              <a:t> </a:t>
            </a:r>
          </a:p>
          <a:p>
            <a:endParaRPr lang="en-US" dirty="0"/>
          </a:p>
          <a:p>
            <a:r>
              <a:rPr lang="en-US" dirty="0"/>
              <a:t>M.Com- IV Sem</a:t>
            </a:r>
          </a:p>
          <a:p>
            <a:r>
              <a:rPr lang="en-US" dirty="0"/>
              <a:t> Paper – V - </a:t>
            </a:r>
            <a:r>
              <a:rPr lang="en-US" b="1" dirty="0"/>
              <a:t>Employment Oriented Internships Project Work</a:t>
            </a:r>
          </a:p>
          <a:p>
            <a:endParaRPr lang="en-US" dirty="0">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533400" y="2590800"/>
          <a:ext cx="5715000" cy="362712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810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7000"/>
                        </a:lnSpc>
                        <a:spcBef>
                          <a:spcPts val="0"/>
                        </a:spcBef>
                        <a:spcAft>
                          <a:spcPts val="0"/>
                        </a:spcAft>
                        <a:buClrTx/>
                        <a:buSzTx/>
                        <a:buFont typeface="Symbol"/>
                        <a:buNone/>
                        <a:tabLst/>
                        <a:defRPr/>
                      </a:pPr>
                      <a:r>
                        <a:rPr lang="en-US" sz="1600" b="0" kern="1200" dirty="0">
                          <a:solidFill>
                            <a:schemeClr val="tx1"/>
                          </a:solidFill>
                          <a:latin typeface="Times New Roman" pitchFamily="18" charset="0"/>
                          <a:ea typeface="+mn-ea"/>
                          <a:cs typeface="Times New Roman" pitchFamily="18" charset="0"/>
                        </a:rPr>
                        <a:t>Explore career alternatives prior to post graduation.</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114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Assess interests and abilities in their field of study.</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4008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Develop work habits and attitudes necessary for job success.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67056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Develop communication, interpersonal and other critical skills in the job interview process.</a:t>
                      </a:r>
                    </a:p>
                    <a:p>
                      <a:pPr lvl="0" algn="just"/>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Acquire employment contacts leading directly to a full-time job following post graduation from college.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7"/>
                  </a:ext>
                </a:extLst>
              </a:tr>
              <a:tr h="609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Identify, write down and carry out performance objectives related to their job assignment.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b="1" dirty="0"/>
          </a:p>
          <a:p>
            <a:r>
              <a:rPr lang="en-US" sz="2400" b="1" dirty="0">
                <a:solidFill>
                  <a:srgbClr val="FF0000"/>
                </a:solidFill>
                <a:latin typeface="Times New Roman" pitchFamily="18" charset="0"/>
                <a:cs typeface="Times New Roman" pitchFamily="18" charset="0"/>
              </a:rPr>
              <a:t>		Course Outcomes</a:t>
            </a:r>
          </a:p>
          <a:p>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M.Com. I Sem </a:t>
            </a:r>
          </a:p>
          <a:p>
            <a:r>
              <a:rPr lang="en-US" dirty="0">
                <a:latin typeface="Times New Roman" pitchFamily="18" charset="0"/>
                <a:cs typeface="Times New Roman" pitchFamily="18" charset="0"/>
              </a:rPr>
              <a:t>Paper  1-</a:t>
            </a:r>
            <a:r>
              <a:rPr lang="en-US" b="1" dirty="0">
                <a:latin typeface="Times New Roman" pitchFamily="18" charset="0"/>
                <a:cs typeface="Times New Roman" pitchFamily="18" charset="0"/>
              </a:rPr>
              <a:t>Management Concepts</a:t>
            </a:r>
          </a:p>
          <a:p>
            <a:r>
              <a:rPr lang="en-US" dirty="0">
                <a:latin typeface="Times New Roman" pitchFamily="18" charset="0"/>
                <a:cs typeface="Times New Roman" pitchFamily="18" charset="0"/>
              </a:rPr>
              <a:t> </a:t>
            </a:r>
          </a:p>
          <a:p>
            <a:r>
              <a:rPr lang="en-IN" dirty="0">
                <a:solidFill>
                  <a:prstClr val="black"/>
                </a:solidFill>
                <a:latin typeface="Times New Roman" pitchFamily="18" charset="0"/>
                <a:cs typeface="Times New Roman" pitchFamily="18" charset="0"/>
              </a:rPr>
              <a:t>After completion of the course the students will be able to:</a:t>
            </a: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9" name="Table 8"/>
          <p:cNvGraphicFramePr>
            <a:graphicFrameLocks noGrp="1"/>
          </p:cNvGraphicFramePr>
          <p:nvPr/>
        </p:nvGraphicFramePr>
        <p:xfrm>
          <a:off x="800100" y="2575560"/>
          <a:ext cx="5257800" cy="4602480"/>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0000"/>
                    </a:ext>
                  </a:extLst>
                </a:gridCol>
                <a:gridCol w="4495800">
                  <a:extLst>
                    <a:ext uri="{9D8B030D-6E8A-4147-A177-3AD203B41FA5}">
                      <a16:colId xmlns:a16="http://schemas.microsoft.com/office/drawing/2014/main" val="20001"/>
                    </a:ext>
                  </a:extLst>
                </a:gridCol>
              </a:tblGrid>
              <a:tr h="5334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kern="1200" dirty="0">
                          <a:solidFill>
                            <a:schemeClr val="tx1"/>
                          </a:solidFill>
                          <a:effectLst/>
                          <a:latin typeface="Times New Roman" panose="02020603050405020304" pitchFamily="18" charset="0"/>
                          <a:ea typeface="+mn-ea"/>
                          <a:cs typeface="Times New Roman" panose="02020603050405020304" pitchFamily="18" charset="0"/>
                        </a:rPr>
                        <a:t>Introduction: Concept of Management, Scope and Nature of Management,</a:t>
                      </a:r>
                    </a:p>
                    <a:p>
                      <a:r>
                        <a:rPr lang="en-US" sz="1600" b="0" kern="1200" dirty="0">
                          <a:solidFill>
                            <a:schemeClr val="tx1"/>
                          </a:solidFill>
                          <a:effectLst/>
                          <a:latin typeface="Times New Roman" panose="02020603050405020304" pitchFamily="18" charset="0"/>
                          <a:ea typeface="+mn-ea"/>
                          <a:cs typeface="Times New Roman" panose="02020603050405020304" pitchFamily="18" charset="0"/>
                        </a:rPr>
                        <a:t>Approaches to Management, Human Relation, Behavioral and System approach.</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85800">
                <a:tc>
                  <a:txBody>
                    <a:bodyPr/>
                    <a:lstStyle/>
                    <a:p>
                      <a:pPr lvl="0" algn="just">
                        <a:lnSpc>
                          <a:spcPct val="100000"/>
                        </a:lnSpc>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4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kern="1200" dirty="0">
                          <a:solidFill>
                            <a:schemeClr val="dk1"/>
                          </a:solidFill>
                          <a:effectLst/>
                          <a:latin typeface="Times New Roman" panose="02020603050405020304" pitchFamily="18" charset="0"/>
                          <a:ea typeface="+mn-ea"/>
                          <a:cs typeface="Times New Roman" panose="02020603050405020304" pitchFamily="18" charset="0"/>
                        </a:rPr>
                        <a:t>Planning: Concept of Planning, Objectives and components of Planning, Nature and Process of Planning, determination of Objectives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23240">
                <a:tc>
                  <a:txBody>
                    <a:bodyPr/>
                    <a:lstStyle/>
                    <a:p>
                      <a:pPr lvl="0" algn="just">
                        <a:lnSpc>
                          <a:spcPct val="100000"/>
                        </a:lnSpc>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4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kern="1200" dirty="0">
                          <a:solidFill>
                            <a:schemeClr val="dk1"/>
                          </a:solidFill>
                          <a:effectLst/>
                          <a:latin typeface="Times New Roman" panose="02020603050405020304" pitchFamily="18" charset="0"/>
                          <a:ea typeface="+mn-ea"/>
                          <a:cs typeface="Times New Roman" panose="02020603050405020304" pitchFamily="18" charset="0"/>
                        </a:rPr>
                        <a:t>Organization : Concept, objectives and element of organization, process and principles of organization. Organization Structure and Charts, Centralization and Decentralization.</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4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kern="1200" dirty="0">
                          <a:solidFill>
                            <a:schemeClr val="dk1"/>
                          </a:solidFill>
                          <a:effectLst/>
                          <a:latin typeface="Times New Roman" panose="02020603050405020304" pitchFamily="18" charset="0"/>
                          <a:ea typeface="+mn-ea"/>
                          <a:cs typeface="Times New Roman" panose="02020603050405020304" pitchFamily="18" charset="0"/>
                        </a:rPr>
                        <a:t>Direction : Concept, Nature, Scope, Principles and Techniques of Direction.</a:t>
                      </a:r>
                    </a:p>
                    <a:p>
                      <a:r>
                        <a:rPr lang="en-US" sz="1600" b="0" kern="1200" dirty="0">
                          <a:solidFill>
                            <a:schemeClr val="dk1"/>
                          </a:solidFill>
                          <a:effectLst/>
                          <a:latin typeface="Times New Roman" panose="02020603050405020304" pitchFamily="18" charset="0"/>
                          <a:ea typeface="+mn-ea"/>
                          <a:cs typeface="Times New Roman" panose="02020603050405020304" pitchFamily="18" charset="0"/>
                        </a:rPr>
                        <a:t>Communication : concept, Process. Channel and Media of Communication.</a:t>
                      </a:r>
                    </a:p>
                    <a:p>
                      <a:pPr algn="just" rtl="0"/>
                      <a:r>
                        <a:rPr lang="en-US" sz="1400" b="0" kern="1200" dirty="0">
                          <a:solidFill>
                            <a:schemeClr val="dk1"/>
                          </a:solidFill>
                          <a:latin typeface="Times New Roman" pitchFamily="18" charset="0"/>
                          <a:ea typeface="+mn-ea"/>
                          <a:cs typeface="Times New Roman" pitchFamily="18" charset="0"/>
                        </a:rPr>
                        <a:t>.</a:t>
                      </a:r>
                      <a:endParaRPr lang="hi-IN" sz="1400" b="0" dirty="0">
                        <a:solidFill>
                          <a:schemeClr val="tx1"/>
                        </a:solidFill>
                        <a:latin typeface="Times New Roman" pitchFamily="18" charset="0"/>
                        <a:cs typeface="+mn-cs"/>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latin typeface="Times New Roman" pitchFamily="18" charset="0"/>
                          <a:cs typeface="Times New Roman" pitchFamily="18" charset="0"/>
                        </a:rPr>
                        <a:t>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rtl="0"/>
                      <a:r>
                        <a:rPr lang="en-US" sz="1600" b="0" kern="1200" dirty="0">
                          <a:solidFill>
                            <a:schemeClr val="dk1"/>
                          </a:solidFill>
                          <a:effectLst/>
                          <a:latin typeface="Times New Roman" panose="02020603050405020304" pitchFamily="18" charset="0"/>
                          <a:ea typeface="+mn-ea"/>
                          <a:cs typeface="Times New Roman" panose="02020603050405020304" pitchFamily="18" charset="0"/>
                        </a:rPr>
                        <a:t>Control : Concept, objectives, nature and process of control. levels and areas of control. Various control techniques. Z-Theory of Management. Management </a:t>
                      </a:r>
                      <a:endParaRPr lang="hi-IN" sz="1400" b="0" dirty="0">
                        <a:solidFill>
                          <a:schemeClr val="tx1"/>
                        </a:solidFill>
                        <a:latin typeface="Times New Roman" pitchFamily="18" charset="0"/>
                        <a:cs typeface="+mn-cs"/>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68482811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b="1" dirty="0"/>
          </a:p>
          <a:p>
            <a:pPr algn="ctr"/>
            <a:r>
              <a:rPr lang="en-US" sz="2400" b="1" dirty="0">
                <a:solidFill>
                  <a:srgbClr val="FF0000"/>
                </a:solidFill>
                <a:latin typeface="Times New Roman" pitchFamily="18" charset="0"/>
                <a:cs typeface="Times New Roman" pitchFamily="18" charset="0"/>
              </a:rPr>
              <a:t>Course Outcomes</a:t>
            </a:r>
            <a:endParaRPr lang="en-US" sz="2400" b="1" dirty="0"/>
          </a:p>
          <a:p>
            <a:endParaRPr lang="en-US" b="1" dirty="0"/>
          </a:p>
          <a:p>
            <a:r>
              <a:rPr lang="en-US" dirty="0">
                <a:latin typeface="Times New Roman" pitchFamily="18" charset="0"/>
                <a:cs typeface="Times New Roman" pitchFamily="18" charset="0"/>
              </a:rPr>
              <a:t>M.Com. I Sem </a:t>
            </a:r>
          </a:p>
          <a:p>
            <a:r>
              <a:rPr lang="en-US" dirty="0">
                <a:latin typeface="Times New Roman" pitchFamily="18" charset="0"/>
                <a:cs typeface="Times New Roman" pitchFamily="18" charset="0"/>
              </a:rPr>
              <a:t>Paper-II-</a:t>
            </a:r>
            <a:r>
              <a:rPr lang="en-US" b="1" dirty="0">
                <a:latin typeface="Times New Roman" pitchFamily="18" charset="0"/>
                <a:cs typeface="Times New Roman" pitchFamily="18" charset="0"/>
              </a:rPr>
              <a:t>Business Environment</a:t>
            </a:r>
          </a:p>
          <a:p>
            <a:pPr lvl="0" algn="just" eaLnBrk="0" fontAlgn="base" hangingPunct="0">
              <a:spcBef>
                <a:spcPct val="0"/>
              </a:spcBef>
              <a:spcAft>
                <a:spcPct val="0"/>
              </a:spcAft>
            </a:pPr>
            <a:endParaRPr lang="en-US"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762000" y="2590800"/>
          <a:ext cx="5257800" cy="3368040"/>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0000"/>
                    </a:ext>
                  </a:extLst>
                </a:gridCol>
                <a:gridCol w="4495800">
                  <a:extLst>
                    <a:ext uri="{9D8B030D-6E8A-4147-A177-3AD203B41FA5}">
                      <a16:colId xmlns:a16="http://schemas.microsoft.com/office/drawing/2014/main" val="20001"/>
                    </a:ext>
                  </a:extLst>
                </a:gridCol>
              </a:tblGrid>
              <a:tr h="5334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800"/>
                        </a:spcAft>
                        <a:buClrTx/>
                        <a:buSzTx/>
                        <a:buFontTx/>
                        <a:buNone/>
                        <a:tabLst/>
                        <a:defRPr/>
                      </a:pPr>
                      <a:r>
                        <a:rPr lang="en-US" sz="1800" b="0" kern="1200" dirty="0">
                          <a:solidFill>
                            <a:schemeClr val="tx1"/>
                          </a:solidFill>
                          <a:latin typeface="Times New Roman" pitchFamily="18" charset="0"/>
                          <a:ea typeface="+mn-ea"/>
                          <a:cs typeface="Times New Roman" pitchFamily="18" charset="0"/>
                        </a:rPr>
                        <a:t>Skill to identify and differentiate various micro and Macho factors affecting the functioning of Business.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858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Times New Roman" panose="02020603050405020304" pitchFamily="18" charset="0"/>
                          <a:ea typeface="+mn-ea"/>
                          <a:cs typeface="Times New Roman" panose="02020603050405020304" pitchFamily="18" charset="0"/>
                        </a:rPr>
                        <a:t>Ability to analyze the Indian Economy in light of changing government regulatory polices.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2324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r>
                        <a:rPr lang="en-US" sz="1800" kern="1200" dirty="0">
                          <a:solidFill>
                            <a:schemeClr val="dk1"/>
                          </a:solidFill>
                          <a:latin typeface="Times New Roman" panose="02020603050405020304" pitchFamily="18" charset="0"/>
                          <a:ea typeface="+mn-ea"/>
                          <a:cs typeface="Times New Roman" panose="02020603050405020304" pitchFamily="18" charset="0"/>
                        </a:rPr>
                        <a:t>Ability to file a complaint against unfair trade Practices under consumer protection Act,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013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Times New Roman" panose="02020603050405020304" pitchFamily="18" charset="0"/>
                          <a:ea typeface="+mn-ea"/>
                          <a:cs typeface="Times New Roman" panose="02020603050405020304" pitchFamily="18" charset="0"/>
                        </a:rPr>
                        <a:t>Familiarization with objectives and strategies </a:t>
                      </a:r>
                    </a:p>
                    <a:p>
                      <a:pPr algn="just" rtl="0"/>
                      <a:endParaRPr lang="hi-IN" sz="1600" b="0" dirty="0">
                        <a:solidFill>
                          <a:schemeClr val="tx1"/>
                        </a:solidFill>
                        <a:latin typeface="Times New Roman" pitchFamily="18" charset="0"/>
                        <a:cs typeface="+mn-cs"/>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5. </a:t>
                      </a:r>
                      <a:endParaRPr lang="en-US" sz="1600" b="0" dirty="0">
                        <a:solidFill>
                          <a:schemeClr val="tx1"/>
                        </a:solidFill>
                        <a:latin typeface="Times New Roman" pitchFamily="18" charset="0"/>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800" kern="1200" dirty="0">
                          <a:solidFill>
                            <a:schemeClr val="dk1"/>
                          </a:solidFill>
                          <a:latin typeface="Times New Roman" panose="02020603050405020304" pitchFamily="18" charset="0"/>
                          <a:ea typeface="+mn-ea"/>
                          <a:cs typeface="Times New Roman" panose="02020603050405020304" pitchFamily="18" charset="0"/>
                        </a:rPr>
                        <a:t>Economic planning with special reference to planning Commission and NITI </a:t>
                      </a:r>
                      <a:r>
                        <a:rPr lang="en-US" sz="1800" kern="1200" baseline="0" dirty="0">
                          <a:solidFill>
                            <a:schemeClr val="dk1"/>
                          </a:solidFill>
                          <a:latin typeface="Times New Roman" panose="02020603050405020304" pitchFamily="18" charset="0"/>
                          <a:ea typeface="+mn-ea"/>
                          <a:cs typeface="Times New Roman" panose="02020603050405020304" pitchFamily="18" charset="0"/>
                        </a:rPr>
                        <a:t> a</a:t>
                      </a:r>
                      <a:r>
                        <a:rPr lang="en-US" sz="1800" kern="1200" dirty="0">
                          <a:solidFill>
                            <a:schemeClr val="dk1"/>
                          </a:solidFill>
                          <a:latin typeface="Times New Roman" panose="02020603050405020304" pitchFamily="18" charset="0"/>
                          <a:ea typeface="+mn-ea"/>
                          <a:cs typeface="Times New Roman" panose="02020603050405020304" pitchFamily="18" charset="0"/>
                        </a:rPr>
                        <a:t>ayog.</a:t>
                      </a:r>
                    </a:p>
                    <a:p>
                      <a:pPr algn="just" rtl="0"/>
                      <a:endParaRPr lang="hi-IN" sz="1600" b="0" dirty="0">
                        <a:solidFill>
                          <a:schemeClr val="tx1"/>
                        </a:solidFill>
                        <a:latin typeface="Times New Roman" pitchFamily="18" charset="0"/>
                        <a:cs typeface="+mn-cs"/>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18521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sz="2400" b="1" dirty="0"/>
          </a:p>
          <a:p>
            <a:pPr algn="ctr"/>
            <a:r>
              <a:rPr lang="en-US" sz="2400" b="1" dirty="0">
                <a:solidFill>
                  <a:srgbClr val="FF0000"/>
                </a:solidFill>
                <a:latin typeface="Times New Roman" pitchFamily="18" charset="0"/>
                <a:cs typeface="Times New Roman" pitchFamily="18" charset="0"/>
              </a:rPr>
              <a:t>Course Outcomes</a:t>
            </a:r>
            <a:endParaRPr lang="en-US" sz="2400" dirty="0">
              <a:latin typeface="Times New Roman" pitchFamily="18" charset="0"/>
              <a:cs typeface="Times New Roman" pitchFamily="18" charset="0"/>
            </a:endParaRPr>
          </a:p>
          <a:p>
            <a:r>
              <a:rPr lang="en-US" dirty="0">
                <a:latin typeface="Times New Roman" pitchFamily="18" charset="0"/>
                <a:cs typeface="Times New Roman" pitchFamily="18" charset="0"/>
              </a:rPr>
              <a:t>M.Com. I Sem </a:t>
            </a:r>
          </a:p>
          <a:p>
            <a:r>
              <a:rPr lang="en-US" dirty="0">
                <a:latin typeface="Times New Roman" pitchFamily="18" charset="0"/>
                <a:cs typeface="Times New Roman" pitchFamily="18" charset="0"/>
              </a:rPr>
              <a:t>Paper-III-</a:t>
            </a:r>
            <a:r>
              <a:rPr lang="en-US" b="1" dirty="0">
                <a:latin typeface="Times New Roman" pitchFamily="18" charset="0"/>
                <a:cs typeface="Times New Roman" pitchFamily="18" charset="0"/>
              </a:rPr>
              <a:t>Advanced Accounting</a:t>
            </a:r>
          </a:p>
          <a:p>
            <a:pPr lvl="0" algn="just" eaLnBrk="0" fontAlgn="base" hangingPunct="0">
              <a:spcBef>
                <a:spcPct val="0"/>
              </a:spcBef>
              <a:spcAft>
                <a:spcPct val="0"/>
              </a:spcAft>
            </a:pPr>
            <a:endParaRPr lang="en-US"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extLst>
              <p:ext uri="{D42A27DB-BD31-4B8C-83A1-F6EECF244321}">
                <p14:modId xmlns:p14="http://schemas.microsoft.com/office/powerpoint/2010/main" val="1547003217"/>
              </p:ext>
            </p:extLst>
          </p:nvPr>
        </p:nvGraphicFramePr>
        <p:xfrm>
          <a:off x="762000" y="2667000"/>
          <a:ext cx="5181600" cy="4003040"/>
        </p:xfrm>
        <a:graphic>
          <a:graphicData uri="http://schemas.openxmlformats.org/drawingml/2006/table">
            <a:tbl>
              <a:tblPr firstRow="1" bandRow="1">
                <a:tableStyleId>{5C22544A-7EE6-4342-B048-85BDC9FD1C3A}</a:tableStyleId>
              </a:tblPr>
              <a:tblGrid>
                <a:gridCol w="750957">
                  <a:extLst>
                    <a:ext uri="{9D8B030D-6E8A-4147-A177-3AD203B41FA5}">
                      <a16:colId xmlns:a16="http://schemas.microsoft.com/office/drawing/2014/main" val="20000"/>
                    </a:ext>
                  </a:extLst>
                </a:gridCol>
                <a:gridCol w="4430643">
                  <a:extLst>
                    <a:ext uri="{9D8B030D-6E8A-4147-A177-3AD203B41FA5}">
                      <a16:colId xmlns:a16="http://schemas.microsoft.com/office/drawing/2014/main" val="20001"/>
                    </a:ext>
                  </a:extLst>
                </a:gridCol>
              </a:tblGrid>
              <a:tr h="61468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The student will be able to understand the method of presentation of the financial statement.</a:t>
                      </a:r>
                    </a:p>
                    <a:p>
                      <a:pPr marL="0" marR="0" indent="0" algn="just" defTabSz="914400" rtl="0" eaLnBrk="1" fontAlgn="auto" latinLnBrk="0" hangingPunct="1">
                        <a:lnSpc>
                          <a:spcPct val="100000"/>
                        </a:lnSpc>
                        <a:spcBef>
                          <a:spcPts val="0"/>
                        </a:spcBef>
                        <a:spcAft>
                          <a:spcPts val="800"/>
                        </a:spcAft>
                        <a:buClrTx/>
                        <a:buSzTx/>
                        <a:buFontTx/>
                        <a:buNone/>
                        <a:tabLst/>
                        <a:defRPr/>
                      </a:pPr>
                      <a:endParaRPr lang="en-US" sz="1600" b="0" kern="1200" baseline="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858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b="0" kern="1200" dirty="0">
                          <a:solidFill>
                            <a:schemeClr val="tx1"/>
                          </a:solidFill>
                          <a:latin typeface="Times New Roman" pitchFamily="18" charset="0"/>
                          <a:ea typeface="+mn-ea"/>
                          <a:cs typeface="Times New Roman" pitchFamily="18" charset="0"/>
                        </a:rPr>
                        <a:t>The student will </a:t>
                      </a:r>
                      <a:r>
                        <a:rPr lang="en-US" sz="1600" b="0" kern="1200" dirty="0">
                          <a:solidFill>
                            <a:schemeClr val="dk1"/>
                          </a:solidFill>
                          <a:latin typeface="Times New Roman" pitchFamily="18" charset="0"/>
                          <a:ea typeface="+mn-ea"/>
                          <a:cs typeface="Times New Roman" pitchFamily="18" charset="0"/>
                        </a:rPr>
                        <a:t>d</a:t>
                      </a:r>
                      <a:r>
                        <a:rPr lang="en-US" sz="1600" kern="1200" dirty="0">
                          <a:solidFill>
                            <a:schemeClr val="dk1"/>
                          </a:solidFill>
                          <a:latin typeface="Times New Roman" pitchFamily="18" charset="0"/>
                          <a:ea typeface="+mn-ea"/>
                          <a:cs typeface="Times New Roman" pitchFamily="18" charset="0"/>
                        </a:rPr>
                        <a:t>evelop the understanding and skill to prepare the </a:t>
                      </a:r>
                      <a:r>
                        <a:rPr lang="en-US" sz="1600" kern="1200" dirty="0" err="1">
                          <a:solidFill>
                            <a:schemeClr val="dk1"/>
                          </a:solidFill>
                          <a:latin typeface="Times New Roman" pitchFamily="18" charset="0"/>
                          <a:ea typeface="+mn-ea"/>
                          <a:cs typeface="Times New Roman" pitchFamily="18" charset="0"/>
                        </a:rPr>
                        <a:t>Bank,reconciliation</a:t>
                      </a:r>
                      <a:r>
                        <a:rPr lang="en-US" sz="1600" kern="1200" dirty="0">
                          <a:solidFill>
                            <a:schemeClr val="dk1"/>
                          </a:solidFill>
                          <a:latin typeface="Times New Roman" pitchFamily="18" charset="0"/>
                          <a:ea typeface="+mn-ea"/>
                          <a:cs typeface="Times New Roman" pitchFamily="18" charset="0"/>
                        </a:rPr>
                        <a:t> statement.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2324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r>
                        <a:rPr lang="en-US" sz="1600" kern="1200" dirty="0">
                          <a:solidFill>
                            <a:schemeClr val="dk1"/>
                          </a:solidFill>
                          <a:latin typeface="Times New Roman" pitchFamily="18" charset="0"/>
                          <a:ea typeface="+mn-ea"/>
                          <a:cs typeface="Times New Roman" pitchFamily="18" charset="0"/>
                        </a:rPr>
                        <a:t>Students prepare and present the financial statement of Non-Profit Organization. </a:t>
                      </a:r>
                    </a:p>
                    <a:p>
                      <a:pPr lvl="0" algn="just"/>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rtl="0"/>
                      <a:r>
                        <a:rPr lang="en-US" sz="1600" kern="1200" dirty="0">
                          <a:solidFill>
                            <a:schemeClr val="dk1"/>
                          </a:solidFill>
                          <a:latin typeface="Times New Roman" pitchFamily="18" charset="0"/>
                          <a:ea typeface="+mn-ea"/>
                          <a:cs typeface="Times New Roman" pitchFamily="18" charset="0"/>
                        </a:rPr>
                        <a:t>State accounting entries regarding the investment, insolvency and rectification. CO5 Solve advance problems related with dissolution of the firms.</a:t>
                      </a:r>
                    </a:p>
                    <a:p>
                      <a:pPr algn="just" rtl="0"/>
                      <a:endParaRPr lang="hi-IN" sz="1600" b="0" dirty="0">
                        <a:solidFill>
                          <a:schemeClr val="tx1"/>
                        </a:solidFill>
                        <a:latin typeface="Times New Roman" pitchFamily="18" charset="0"/>
                        <a:cs typeface="+mn-cs"/>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 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To understand Dissolution of partnership firm including sales of Firm and Amalgamation.</a:t>
                      </a:r>
                    </a:p>
                    <a:p>
                      <a:pPr algn="just" rtl="0"/>
                      <a:endParaRPr lang="hi-IN" sz="1600" b="0" dirty="0">
                        <a:solidFill>
                          <a:schemeClr val="tx1"/>
                        </a:solidFill>
                        <a:latin typeface="Times New Roman" pitchFamily="18" charset="0"/>
                        <a:cs typeface="+mn-cs"/>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72873409"/>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b="1" dirty="0"/>
          </a:p>
          <a:p>
            <a:pPr algn="ctr"/>
            <a:r>
              <a:rPr lang="en-US" sz="2400" b="1" dirty="0">
                <a:solidFill>
                  <a:srgbClr val="FF0000"/>
                </a:solidFill>
                <a:latin typeface="Times New Roman" pitchFamily="18" charset="0"/>
                <a:cs typeface="Times New Roman" pitchFamily="18" charset="0"/>
              </a:rPr>
              <a:t>Course Outcomes</a:t>
            </a:r>
            <a:endParaRPr lang="en-US" sz="2400"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M.Com. I Sem </a:t>
            </a:r>
          </a:p>
          <a:p>
            <a:r>
              <a:rPr lang="en-US" dirty="0">
                <a:latin typeface="Times New Roman" pitchFamily="18" charset="0"/>
                <a:cs typeface="Times New Roman" pitchFamily="18" charset="0"/>
              </a:rPr>
              <a:t>Paper IV-</a:t>
            </a:r>
            <a:r>
              <a:rPr lang="en-US" b="1" dirty="0">
                <a:latin typeface="Times New Roman" pitchFamily="18" charset="0"/>
                <a:cs typeface="Times New Roman" pitchFamily="18" charset="0"/>
              </a:rPr>
              <a:t>Cost Analysis &amp; Control</a:t>
            </a:r>
          </a:p>
          <a:p>
            <a:pPr lvl="0" algn="just" eaLnBrk="0" fontAlgn="base" hangingPunct="0">
              <a:spcBef>
                <a:spcPct val="0"/>
              </a:spcBef>
              <a:spcAft>
                <a:spcPct val="0"/>
              </a:spcAft>
            </a:pPr>
            <a:endParaRPr lang="en-US"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762000" y="2667000"/>
          <a:ext cx="5257800" cy="3743897"/>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0000"/>
                    </a:ext>
                  </a:extLst>
                </a:gridCol>
                <a:gridCol w="4495800">
                  <a:extLst>
                    <a:ext uri="{9D8B030D-6E8A-4147-A177-3AD203B41FA5}">
                      <a16:colId xmlns:a16="http://schemas.microsoft.com/office/drawing/2014/main" val="20001"/>
                    </a:ext>
                  </a:extLst>
                </a:gridCol>
              </a:tblGrid>
              <a:tr h="5334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lvl="0" indent="0" algn="just">
                        <a:lnSpc>
                          <a:spcPct val="107000"/>
                        </a:lnSpc>
                        <a:spcAft>
                          <a:spcPts val="0"/>
                        </a:spcAft>
                        <a:buFont typeface="Symbol"/>
                        <a:buNone/>
                      </a:pPr>
                      <a:r>
                        <a:rPr lang="en-US" sz="1600" b="0" dirty="0">
                          <a:solidFill>
                            <a:schemeClr val="tx1"/>
                          </a:solidFill>
                          <a:latin typeface="Times New Roman" pitchFamily="18" charset="0"/>
                          <a:ea typeface="Times New Roman"/>
                          <a:cs typeface="Times New Roman" pitchFamily="18" charset="0"/>
                        </a:rPr>
                        <a:t>At the end of the course the student can use the concept of cost for preparation of tenders and quotations..</a:t>
                      </a:r>
                    </a:p>
                    <a:p>
                      <a:pPr marL="0" lvl="0" indent="0" algn="just">
                        <a:lnSpc>
                          <a:spcPct val="107000"/>
                        </a:lnSpc>
                        <a:spcAft>
                          <a:spcPts val="0"/>
                        </a:spcAft>
                        <a:buFont typeface="Symbol"/>
                        <a:buNone/>
                      </a:pPr>
                      <a:endParaRPr lang="en-US" sz="1600" b="0" dirty="0">
                        <a:solidFill>
                          <a:schemeClr val="tx1"/>
                        </a:solidFill>
                        <a:latin typeface="Times New Roman" pitchFamily="18" charset="0"/>
                        <a:ea typeface="Times New Roman"/>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858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The student can do the break even Analysis for various business situations.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52324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The Student will be able to do variance analysis.</a:t>
                      </a:r>
                    </a:p>
                    <a:p>
                      <a:pPr lvl="0"/>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4.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The student will be able to implement costing techniques in service and constructions industries.</a:t>
                      </a:r>
                    </a:p>
                    <a:p>
                      <a:pPr algn="just" rtl="0"/>
                      <a:endParaRPr lang="hi-IN" sz="1600" b="0" dirty="0">
                        <a:solidFill>
                          <a:schemeClr val="tx1"/>
                        </a:solidFill>
                        <a:latin typeface="Times New Roman" pitchFamily="18" charset="0"/>
                        <a:cs typeface="+mn-cs"/>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85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 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The student will be able to Standard Costing and Variance Analysis.</a:t>
                      </a:r>
                    </a:p>
                    <a:p>
                      <a:pPr algn="just" rtl="0"/>
                      <a:endParaRPr lang="hi-IN" sz="1600" b="0" dirty="0">
                        <a:solidFill>
                          <a:schemeClr val="tx1"/>
                        </a:solidFill>
                        <a:latin typeface="Times New Roman" pitchFamily="18" charset="0"/>
                        <a:cs typeface="+mn-cs"/>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203400010"/>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b="1" dirty="0"/>
          </a:p>
          <a:p>
            <a:pPr algn="ctr"/>
            <a:r>
              <a:rPr lang="en-US" sz="2400" b="1" dirty="0">
                <a:solidFill>
                  <a:srgbClr val="FF0000"/>
                </a:solidFill>
                <a:latin typeface="Times New Roman" pitchFamily="18" charset="0"/>
                <a:cs typeface="Times New Roman" pitchFamily="18" charset="0"/>
              </a:rPr>
              <a:t>Course Outcomes</a:t>
            </a:r>
            <a:endParaRPr lang="en-US" sz="2400"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M.Com. Sem-II</a:t>
            </a:r>
          </a:p>
          <a:p>
            <a:r>
              <a:rPr lang="en-US" dirty="0">
                <a:latin typeface="Times New Roman" pitchFamily="18" charset="0"/>
                <a:cs typeface="Times New Roman" pitchFamily="18" charset="0"/>
              </a:rPr>
              <a:t>Paper-I -</a:t>
            </a:r>
            <a:r>
              <a:rPr lang="en-US" b="1" dirty="0">
                <a:latin typeface="Times New Roman" pitchFamily="18" charset="0"/>
                <a:cs typeface="Times New Roman" pitchFamily="18" charset="0"/>
              </a:rPr>
              <a:t>Corporate legal Framework</a:t>
            </a:r>
          </a:p>
          <a:p>
            <a:pPr lvl="0" algn="just" eaLnBrk="0" fontAlgn="base" hangingPunct="0">
              <a:spcBef>
                <a:spcPct val="0"/>
              </a:spcBef>
              <a:spcAft>
                <a:spcPct val="0"/>
              </a:spcAft>
            </a:pPr>
            <a:endParaRPr lang="en-US"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762000" y="2895600"/>
          <a:ext cx="5257800" cy="4312920"/>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0000"/>
                    </a:ext>
                  </a:extLst>
                </a:gridCol>
                <a:gridCol w="4495800">
                  <a:extLst>
                    <a:ext uri="{9D8B030D-6E8A-4147-A177-3AD203B41FA5}">
                      <a16:colId xmlns:a16="http://schemas.microsoft.com/office/drawing/2014/main" val="20001"/>
                    </a:ext>
                  </a:extLst>
                </a:gridCol>
              </a:tblGrid>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Students can work in organizations like CCI office, Company Secretary's office, etc as they are well versed with the needed laws and provisions.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858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Students can approach the authorities to demand action under Consumer Protection Act.</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382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lnSpc>
                          <a:spcPct val="100000"/>
                        </a:lnSpc>
                      </a:pPr>
                      <a:r>
                        <a:rPr lang="en-US" sz="1600" kern="1200" dirty="0">
                          <a:solidFill>
                            <a:schemeClr val="dk1"/>
                          </a:solidFill>
                          <a:latin typeface="Times New Roman" pitchFamily="18" charset="0"/>
                          <a:ea typeface="+mn-ea"/>
                          <a:cs typeface="Times New Roman" pitchFamily="18" charset="0"/>
                        </a:rPr>
                        <a:t>They will be more cautious while handling cheques and other negotiable instruments because they know the impact now.</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38200">
                <a:tc>
                  <a:txBody>
                    <a:bodyPr/>
                    <a:lstStyle/>
                    <a:p>
                      <a:pPr lvl="0" algn="just">
                        <a:lnSpc>
                          <a:spcPct val="100000"/>
                        </a:lnSpc>
                      </a:pPr>
                      <a:r>
                        <a:rPr lang="en-US" sz="1600" b="0" dirty="0">
                          <a:solidFill>
                            <a:schemeClr val="tx1"/>
                          </a:solidFill>
                          <a:latin typeface="Times New Roman" pitchFamily="18" charset="0"/>
                          <a:cs typeface="Times New Roman" pitchFamily="18" charset="0"/>
                        </a:rPr>
                        <a:t> CO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How to manage the consumer protection Act, 1986 : salient features; Definition of Consumer, Right of consumer; Grievance Redressal Machinery.</a:t>
                      </a:r>
                    </a:p>
                    <a:p>
                      <a:pPr lvl="0" algn="just">
                        <a:lnSpc>
                          <a:spcPct val="100000"/>
                        </a:lnSpc>
                      </a:pP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5699454"/>
                  </a:ext>
                </a:extLst>
              </a:tr>
              <a:tr h="838200">
                <a:tc>
                  <a:txBody>
                    <a:bodyPr/>
                    <a:lstStyle/>
                    <a:p>
                      <a:pPr lvl="0" algn="just">
                        <a:lnSpc>
                          <a:spcPct val="100000"/>
                        </a:lnSpc>
                      </a:pPr>
                      <a:r>
                        <a:rPr lang="en-US" sz="1600" b="0" dirty="0">
                          <a:solidFill>
                            <a:schemeClr val="tx1"/>
                          </a:solidFill>
                          <a:latin typeface="Times New Roman" pitchFamily="18" charset="0"/>
                          <a:cs typeface="Times New Roman" pitchFamily="18" charset="0"/>
                        </a:rPr>
                        <a:t> 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Student are Understand Regulatory Environment for International Business : FEMA, WTO: Regulatory framework of WTO, basic principles and its character, WTO.</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07515808"/>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b="1" dirty="0"/>
          </a:p>
          <a:p>
            <a:pPr algn="ctr"/>
            <a:r>
              <a:rPr lang="en-US" sz="2400" b="1" dirty="0">
                <a:solidFill>
                  <a:srgbClr val="FF0000"/>
                </a:solidFill>
                <a:latin typeface="Times New Roman" pitchFamily="18" charset="0"/>
                <a:cs typeface="Times New Roman" pitchFamily="18" charset="0"/>
              </a:rPr>
              <a:t>Course Outcomes</a:t>
            </a:r>
            <a:endParaRPr lang="en-US" sz="2400" dirty="0">
              <a:latin typeface="Times New Roman" pitchFamily="18" charset="0"/>
              <a:cs typeface="Times New Roman" pitchFamily="18" charset="0"/>
            </a:endParaRPr>
          </a:p>
          <a:p>
            <a:endParaRPr lang="en-US" dirty="0">
              <a:latin typeface="Times New Roman" pitchFamily="18" charset="0"/>
              <a:cs typeface="Times New Roman" pitchFamily="18" charset="0"/>
            </a:endParaRPr>
          </a:p>
          <a:p>
            <a:r>
              <a:rPr lang="en-US" dirty="0">
                <a:latin typeface="Times New Roman" pitchFamily="18" charset="0"/>
                <a:cs typeface="Times New Roman" pitchFamily="18" charset="0"/>
              </a:rPr>
              <a:t>M.Com. Sem-II</a:t>
            </a:r>
          </a:p>
          <a:p>
            <a:r>
              <a:rPr lang="en-US" dirty="0">
                <a:latin typeface="Times New Roman" pitchFamily="18" charset="0"/>
                <a:cs typeface="Times New Roman" pitchFamily="18" charset="0"/>
              </a:rPr>
              <a:t>Paper-II-</a:t>
            </a:r>
            <a:r>
              <a:rPr lang="en-US" b="1" dirty="0" err="1">
                <a:latin typeface="Times New Roman" pitchFamily="18" charset="0"/>
                <a:cs typeface="Times New Roman" pitchFamily="18" charset="0"/>
              </a:rPr>
              <a:t>Organisational</a:t>
            </a:r>
            <a:r>
              <a:rPr lang="en-US" b="1" dirty="0">
                <a:latin typeface="Times New Roman" pitchFamily="18" charset="0"/>
                <a:cs typeface="Times New Roman" pitchFamily="18" charset="0"/>
              </a:rPr>
              <a:t>  Behavior</a:t>
            </a:r>
          </a:p>
          <a:p>
            <a:pPr lvl="0" algn="just" eaLnBrk="0" fontAlgn="base" hangingPunct="0">
              <a:spcBef>
                <a:spcPct val="0"/>
              </a:spcBef>
              <a:spcAft>
                <a:spcPct val="0"/>
              </a:spcAft>
            </a:pPr>
            <a:endParaRPr lang="en-US"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762000" y="2590800"/>
          <a:ext cx="5257800" cy="4587240"/>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0000"/>
                    </a:ext>
                  </a:extLst>
                </a:gridCol>
                <a:gridCol w="4495800">
                  <a:extLst>
                    <a:ext uri="{9D8B030D-6E8A-4147-A177-3AD203B41FA5}">
                      <a16:colId xmlns:a16="http://schemas.microsoft.com/office/drawing/2014/main" val="20001"/>
                    </a:ext>
                  </a:extLst>
                </a:gridCol>
              </a:tblGrid>
              <a:tr h="9906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Demonstrate an understanding of theories, principles and concepts applicable to the study of organizations and management.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9144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Evaluate and analyze how the study of organizational behavior can aid us in improving managerial processes and practices.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2192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lnSpc>
                          <a:spcPct val="100000"/>
                        </a:lnSpc>
                      </a:pPr>
                      <a:r>
                        <a:rPr lang="en-US" sz="1600" kern="1200" dirty="0">
                          <a:solidFill>
                            <a:schemeClr val="tx1"/>
                          </a:solidFill>
                          <a:latin typeface="Times New Roman" pitchFamily="18" charset="0"/>
                          <a:ea typeface="+mn-ea"/>
                          <a:cs typeface="Times New Roman" pitchFamily="18" charset="0"/>
                        </a:rPr>
                        <a:t>Understand how models, theories and concepts about organizational behavior can be used in practice in different workplaces across difference regions of the world.</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553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Critically evaluate models and theories explored throughout the module.</a:t>
                      </a:r>
                    </a:p>
                    <a:p>
                      <a:pPr lvl="0" algn="just">
                        <a:lnSpc>
                          <a:spcPct val="100000"/>
                        </a:lnSpc>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55320">
                <a:tc>
                  <a:txBody>
                    <a:bodyPr/>
                    <a:lstStyle/>
                    <a:p>
                      <a:pPr lvl="0" algn="just">
                        <a:lnSpc>
                          <a:spcPct val="100000"/>
                        </a:lnSpc>
                      </a:pPr>
                      <a:r>
                        <a:rPr lang="en-US" sz="1600" b="0" dirty="0">
                          <a:solidFill>
                            <a:schemeClr val="tx1"/>
                          </a:solidFill>
                          <a:latin typeface="Times New Roman" pitchFamily="18" charset="0"/>
                          <a:cs typeface="Times New Roman" pitchFamily="18" charset="0"/>
                        </a:rPr>
                        <a:t> CO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How to behave Organizational Conflicts : Causes and suggestions. Developing sound Organizational.</a:t>
                      </a:r>
                    </a:p>
                    <a:p>
                      <a:pPr lvl="0" algn="just">
                        <a:lnSpc>
                          <a:spcPct val="100000"/>
                        </a:lnSpc>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3644588"/>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3698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b="1" dirty="0"/>
          </a:p>
          <a:p>
            <a:r>
              <a:rPr lang="en-US" b="1" dirty="0">
                <a:solidFill>
                  <a:srgbClr val="FF0000"/>
                </a:solidFill>
                <a:latin typeface="Times New Roman" pitchFamily="18" charset="0"/>
                <a:cs typeface="Times New Roman" pitchFamily="18" charset="0"/>
              </a:rPr>
              <a:t>		</a:t>
            </a:r>
            <a:r>
              <a:rPr lang="en-US" sz="2400" b="1" dirty="0">
                <a:solidFill>
                  <a:srgbClr val="FF0000"/>
                </a:solidFill>
                <a:latin typeface="Times New Roman" pitchFamily="18" charset="0"/>
                <a:cs typeface="Times New Roman" pitchFamily="18" charset="0"/>
              </a:rPr>
              <a:t>Course Outcomes</a:t>
            </a:r>
            <a:endParaRPr lang="en-US" sz="2400" b="1" dirty="0"/>
          </a:p>
          <a:p>
            <a:endParaRPr lang="en-US" b="1" dirty="0"/>
          </a:p>
          <a:p>
            <a:r>
              <a:rPr lang="en-US" dirty="0" err="1">
                <a:latin typeface="Times New Roman" pitchFamily="18" charset="0"/>
                <a:cs typeface="Times New Roman" pitchFamily="18" charset="0"/>
              </a:rPr>
              <a:t>M.Com</a:t>
            </a:r>
            <a:r>
              <a:rPr lang="en-US" dirty="0">
                <a:latin typeface="Times New Roman" pitchFamily="18" charset="0"/>
                <a:cs typeface="Times New Roman" pitchFamily="18" charset="0"/>
              </a:rPr>
              <a:t>-II Sem</a:t>
            </a:r>
          </a:p>
          <a:p>
            <a:r>
              <a:rPr lang="en-US" dirty="0" err="1">
                <a:latin typeface="Times New Roman" pitchFamily="18" charset="0"/>
                <a:cs typeface="Times New Roman" pitchFamily="18" charset="0"/>
              </a:rPr>
              <a:t>Papes</a:t>
            </a:r>
            <a:r>
              <a:rPr lang="en-US" dirty="0">
                <a:latin typeface="Times New Roman" pitchFamily="18" charset="0"/>
                <a:cs typeface="Times New Roman" pitchFamily="18" charset="0"/>
              </a:rPr>
              <a:t> III-</a:t>
            </a:r>
            <a:r>
              <a:rPr lang="en-US" b="1" dirty="0">
                <a:latin typeface="Times New Roman" pitchFamily="18" charset="0"/>
                <a:cs typeface="Times New Roman" pitchFamily="18" charset="0"/>
              </a:rPr>
              <a:t>Advanced statistical Analysis</a:t>
            </a:r>
          </a:p>
          <a:p>
            <a:pPr lvl="0" algn="just" eaLnBrk="0" fontAlgn="base" hangingPunct="0">
              <a:spcBef>
                <a:spcPct val="0"/>
              </a:spcBef>
              <a:spcAft>
                <a:spcPct val="0"/>
              </a:spcAft>
            </a:pPr>
            <a:endParaRPr lang="en-US"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838200" y="2514600"/>
          <a:ext cx="5257800" cy="414528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572000">
                  <a:extLst>
                    <a:ext uri="{9D8B030D-6E8A-4147-A177-3AD203B41FA5}">
                      <a16:colId xmlns:a16="http://schemas.microsoft.com/office/drawing/2014/main" val="20001"/>
                    </a:ext>
                  </a:extLst>
                </a:gridCol>
              </a:tblGrid>
              <a:tr h="65532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800"/>
                        </a:spcAft>
                        <a:buClrTx/>
                        <a:buSzTx/>
                        <a:buFontTx/>
                        <a:buNone/>
                        <a:tabLst/>
                        <a:defRPr/>
                      </a:pPr>
                      <a:r>
                        <a:rPr lang="en-US" sz="1600" b="0" dirty="0">
                          <a:solidFill>
                            <a:schemeClr val="tx1"/>
                          </a:solidFill>
                          <a:latin typeface="Times New Roman" pitchFamily="18" charset="0"/>
                          <a:ea typeface="Times New Roman"/>
                          <a:cs typeface="Times New Roman" pitchFamily="18" charset="0"/>
                        </a:rPr>
                        <a:t>Distinguish</a:t>
                      </a:r>
                      <a:r>
                        <a:rPr lang="en-US" sz="1600" b="0" baseline="0" dirty="0">
                          <a:solidFill>
                            <a:schemeClr val="tx1"/>
                          </a:solidFill>
                          <a:latin typeface="Times New Roman" pitchFamily="18" charset="0"/>
                          <a:ea typeface="Times New Roman"/>
                          <a:cs typeface="Times New Roman" pitchFamily="18" charset="0"/>
                        </a:rPr>
                        <a:t> </a:t>
                      </a:r>
                      <a:r>
                        <a:rPr lang="en-US" sz="1600" b="0" dirty="0">
                          <a:solidFill>
                            <a:schemeClr val="tx1"/>
                          </a:solidFill>
                          <a:latin typeface="Times New Roman" pitchFamily="18" charset="0"/>
                          <a:ea typeface="Times New Roman"/>
                          <a:cs typeface="Times New Roman" pitchFamily="18" charset="0"/>
                        </a:rPr>
                        <a:t>between discrete and continuous random variables.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7162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tx1"/>
                          </a:solidFill>
                          <a:latin typeface="Times New Roman" pitchFamily="18" charset="0"/>
                          <a:ea typeface="+mn-ea"/>
                          <a:cs typeface="Times New Roman" pitchFamily="18" charset="0"/>
                        </a:rPr>
                        <a:t>Explain the assumptions of binomial distribution and apply it to calculate probabilities.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lnSpc>
                          <a:spcPct val="100000"/>
                        </a:lnSpc>
                      </a:pPr>
                      <a:r>
                        <a:rPr lang="en-US" sz="1600" kern="1200" dirty="0">
                          <a:solidFill>
                            <a:schemeClr val="tx1"/>
                          </a:solidFill>
                          <a:latin typeface="Times New Roman" pitchFamily="18" charset="0"/>
                          <a:ea typeface="+mn-ea"/>
                          <a:cs typeface="Times New Roman" pitchFamily="18" charset="0"/>
                        </a:rPr>
                        <a:t>Explain why populations are sampled and describe methods to sample a population.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32588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lnSpc>
                          <a:spcPct val="100000"/>
                        </a:lnSpc>
                      </a:pPr>
                      <a:r>
                        <a:rPr lang="en-US" sz="1600" kern="1200" dirty="0">
                          <a:solidFill>
                            <a:schemeClr val="tx1"/>
                          </a:solidFill>
                          <a:latin typeface="Times New Roman" pitchFamily="18" charset="0"/>
                          <a:ea typeface="+mn-ea"/>
                          <a:cs typeface="Times New Roman" pitchFamily="18" charset="0"/>
                        </a:rPr>
                        <a:t>Use a t statistic to test a hypothesis, methods of interpolation and extrapolation, perform a chi square test for independence on a contingency table and a goodness fit test and ANOVA to test a hypothesis that three or more population means are equal.</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lnSpc>
                          <a:spcPct val="100000"/>
                        </a:lnSpc>
                      </a:pPr>
                      <a:r>
                        <a:rPr lang="en-US" sz="1600" kern="1200" dirty="0">
                          <a:solidFill>
                            <a:schemeClr val="tx1"/>
                          </a:solidFill>
                          <a:latin typeface="Times New Roman" pitchFamily="18" charset="0"/>
                          <a:ea typeface="+mn-ea"/>
                          <a:cs typeface="Times New Roman" pitchFamily="18" charset="0"/>
                        </a:rPr>
                        <a:t>Apply regression analysis to estimate the linear relationship between two variables and Classify data and apply yule's coefficient.</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500"/>
              </a:spcAft>
            </a:pPr>
            <a:endParaRPr lang="en-US" sz="2400" b="1" dirty="0">
              <a:solidFill>
                <a:schemeClr val="tx1"/>
              </a:solidFill>
              <a:latin typeface="Times New Roman"/>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3553" name="Rectangle 1"/>
          <p:cNvSpPr>
            <a:spLocks noChangeArrowheads="1"/>
          </p:cNvSpPr>
          <p:nvPr/>
        </p:nvSpPr>
        <p:spPr bwMode="auto">
          <a:xfrm>
            <a:off x="304800" y="0"/>
            <a:ext cx="6248400" cy="209288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ctr"/>
            <a:endParaRPr lang="en-US" sz="1600" b="1" dirty="0">
              <a:latin typeface="Arial" pitchFamily="34" charset="0"/>
              <a:cs typeface="Arial" pitchFamily="34" charset="0"/>
            </a:endParaRPr>
          </a:p>
          <a:p>
            <a:endParaRPr lang="en-US" b="1" dirty="0"/>
          </a:p>
          <a:p>
            <a:pPr algn="ctr"/>
            <a:r>
              <a:rPr lang="en-US" sz="2400" b="1" dirty="0">
                <a:solidFill>
                  <a:srgbClr val="FF0000"/>
                </a:solidFill>
                <a:latin typeface="Times New Roman" pitchFamily="18" charset="0"/>
                <a:cs typeface="Times New Roman" pitchFamily="18" charset="0"/>
              </a:rPr>
              <a:t>Course Outcomes</a:t>
            </a:r>
            <a:endParaRPr lang="en-US" sz="2400" dirty="0">
              <a:latin typeface="Times New Roman" pitchFamily="18" charset="0"/>
              <a:cs typeface="Times New Roman" pitchFamily="18" charset="0"/>
            </a:endParaRPr>
          </a:p>
          <a:p>
            <a:r>
              <a:rPr lang="en-US" dirty="0">
                <a:latin typeface="Times New Roman" pitchFamily="18" charset="0"/>
                <a:cs typeface="Times New Roman" pitchFamily="18" charset="0"/>
              </a:rPr>
              <a:t>M. Com-II Sem</a:t>
            </a:r>
          </a:p>
          <a:p>
            <a:r>
              <a:rPr lang="en-US" dirty="0">
                <a:latin typeface="Times New Roman" pitchFamily="18" charset="0"/>
                <a:cs typeface="Times New Roman" pitchFamily="18" charset="0"/>
              </a:rPr>
              <a:t>Paper-IV </a:t>
            </a:r>
            <a:r>
              <a:rPr lang="en-US" b="1" dirty="0">
                <a:latin typeface="Times New Roman" pitchFamily="18" charset="0"/>
                <a:cs typeface="Times New Roman" pitchFamily="18" charset="0"/>
              </a:rPr>
              <a:t>Functional Management</a:t>
            </a:r>
          </a:p>
          <a:p>
            <a:pPr lvl="0" algn="just" eaLnBrk="0" fontAlgn="base" hangingPunct="0">
              <a:spcBef>
                <a:spcPct val="0"/>
              </a:spcBef>
              <a:spcAft>
                <a:spcPct val="0"/>
              </a:spcAft>
            </a:pPr>
            <a:endParaRPr lang="en-US" dirty="0">
              <a:solidFill>
                <a:prstClr val="black"/>
              </a:solidFill>
              <a:latin typeface="Times New Roman" pitchFamily="18" charset="0"/>
              <a:cs typeface="Times New Roman" pitchFamily="18" charset="0"/>
            </a:endParaRPr>
          </a:p>
          <a:p>
            <a:pPr lvl="0" algn="just" eaLnBrk="0" fontAlgn="base" hangingPunct="0">
              <a:spcBef>
                <a:spcPct val="0"/>
              </a:spcBef>
              <a:spcAft>
                <a:spcPct val="0"/>
              </a:spcAft>
            </a:pPr>
            <a:r>
              <a:rPr lang="en-IN" dirty="0">
                <a:solidFill>
                  <a:prstClr val="black"/>
                </a:solidFill>
                <a:latin typeface="Times New Roman" pitchFamily="18" charset="0"/>
                <a:cs typeface="Times New Roman" pitchFamily="18" charset="0"/>
              </a:rPr>
              <a:t>After completion of the course the students will be able to:</a:t>
            </a:r>
          </a:p>
        </p:txBody>
      </p:sp>
      <p:graphicFrame>
        <p:nvGraphicFramePr>
          <p:cNvPr id="9" name="Table 8"/>
          <p:cNvGraphicFramePr>
            <a:graphicFrameLocks noGrp="1"/>
          </p:cNvGraphicFramePr>
          <p:nvPr/>
        </p:nvGraphicFramePr>
        <p:xfrm>
          <a:off x="762000" y="2209800"/>
          <a:ext cx="5257800" cy="638556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572000">
                  <a:extLst>
                    <a:ext uri="{9D8B030D-6E8A-4147-A177-3AD203B41FA5}">
                      <a16:colId xmlns:a16="http://schemas.microsoft.com/office/drawing/2014/main" val="20001"/>
                    </a:ext>
                  </a:extLst>
                </a:gridCol>
              </a:tblGrid>
              <a:tr h="8382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just" defTabSz="914400" rtl="0" eaLnBrk="1" fontAlgn="auto" latinLnBrk="0" hangingPunct="1">
                        <a:lnSpc>
                          <a:spcPct val="100000"/>
                        </a:lnSpc>
                        <a:spcBef>
                          <a:spcPts val="0"/>
                        </a:spcBef>
                        <a:spcAft>
                          <a:spcPts val="800"/>
                        </a:spcAft>
                        <a:buClrTx/>
                        <a:buSzTx/>
                        <a:buFontTx/>
                        <a:buNone/>
                        <a:tabLst/>
                        <a:defRPr/>
                      </a:pPr>
                      <a:r>
                        <a:rPr lang="en-US" sz="1600" b="0" kern="1200" dirty="0">
                          <a:solidFill>
                            <a:schemeClr val="tx1"/>
                          </a:solidFill>
                          <a:latin typeface="Times New Roman" pitchFamily="18" charset="0"/>
                          <a:ea typeface="+mn-ea"/>
                          <a:cs typeface="Times New Roman" pitchFamily="18" charset="0"/>
                        </a:rPr>
                        <a:t>Students will learn and will get detailed knowledge about Financial Management, Functions of Financial Management, Financial Planning and Financial Plan. </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109728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Students</a:t>
                      </a:r>
                      <a:r>
                        <a:rPr lang="en-US" sz="1600" kern="1200" baseline="0" dirty="0">
                          <a:solidFill>
                            <a:schemeClr val="dk1"/>
                          </a:solidFill>
                          <a:latin typeface="Times New Roman" pitchFamily="18" charset="0"/>
                          <a:ea typeface="+mn-ea"/>
                          <a:cs typeface="Times New Roman" pitchFamily="18" charset="0"/>
                        </a:rPr>
                        <a:t> </a:t>
                      </a:r>
                      <a:r>
                        <a:rPr lang="en-US" sz="1600" kern="1200" dirty="0">
                          <a:solidFill>
                            <a:schemeClr val="dk1"/>
                          </a:solidFill>
                          <a:latin typeface="Times New Roman" pitchFamily="18" charset="0"/>
                          <a:ea typeface="+mn-ea"/>
                          <a:cs typeface="Times New Roman" pitchFamily="18" charset="0"/>
                        </a:rPr>
                        <a:t>will get detailed knowledge about Capitalization, Theories of Capitalization, over and Under Capitalization, Capital Structures, trading on Equity and Leverage.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036320">
                <a:tc>
                  <a:txBody>
                    <a:bodyPr/>
                    <a:lstStyle/>
                    <a:p>
                      <a:pPr lvl="0" algn="just">
                        <a:lnSpc>
                          <a:spcPct val="100000"/>
                        </a:lnSpc>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lnSpc>
                          <a:spcPct val="100000"/>
                        </a:lnSpc>
                      </a:pPr>
                      <a:r>
                        <a:rPr lang="en-US" sz="1600" kern="1200" dirty="0">
                          <a:solidFill>
                            <a:schemeClr val="dk1"/>
                          </a:solidFill>
                          <a:latin typeface="Times New Roman" pitchFamily="18" charset="0"/>
                          <a:ea typeface="+mn-ea"/>
                          <a:cs typeface="Times New Roman" pitchFamily="18" charset="0"/>
                        </a:rPr>
                        <a:t>Students will obtain knowledge about various concepts of Marketing Management, Marketing Mix, Advertising Management, Sales Promotions and Modern Marketing Concepts.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158496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a:t>
                      </a:r>
                    </a:p>
                    <a:p>
                      <a:pPr lvl="0" algn="just">
                        <a:lnSpc>
                          <a:spcPct val="100000"/>
                        </a:lnSpc>
                      </a:pP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kern="1200" dirty="0">
                          <a:solidFill>
                            <a:schemeClr val="dk1"/>
                          </a:solidFill>
                          <a:latin typeface="Times New Roman" pitchFamily="18" charset="0"/>
                          <a:ea typeface="+mn-ea"/>
                          <a:cs typeface="Times New Roman" pitchFamily="18" charset="0"/>
                        </a:rPr>
                        <a:t>Students will learn and will develop their skills and knowledge about various aspects of personnel Management, Manpower Planning, sources of Recruitment, Selection, Training and Development and also rules and methods of forming effective Personnel Management</a:t>
                      </a:r>
                      <a:endParaRPr lang="en-US" sz="160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828800">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vl="0" algn="just">
                        <a:lnSpc>
                          <a:spcPct val="100000"/>
                        </a:lnSpc>
                      </a:pPr>
                      <a:r>
                        <a:rPr lang="en-US" sz="1600" kern="1200" dirty="0">
                          <a:solidFill>
                            <a:schemeClr val="dk1"/>
                          </a:solidFill>
                          <a:latin typeface="Times New Roman" pitchFamily="18" charset="0"/>
                          <a:ea typeface="+mn-ea"/>
                          <a:cs typeface="Times New Roman" pitchFamily="18" charset="0"/>
                        </a:rPr>
                        <a:t>Students will learn various concepts, importance, scope and functions of Production Management. They will also be taught about the concepts of Production Planning, Production Control, New Product Development, Concept of Product Diversification, Standardizations, Simplification and Specializations.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21</TotalTime>
  <Words>2350</Words>
  <Application>Microsoft Office PowerPoint</Application>
  <PresentationFormat>On-screen Show (4:3)</PresentationFormat>
  <Paragraphs>341</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Acer</dc:creator>
  <cp:lastModifiedBy>Acer</cp:lastModifiedBy>
  <cp:revision>7</cp:revision>
  <dcterms:created xsi:type="dcterms:W3CDTF">2024-08-06T06:34:35Z</dcterms:created>
  <dcterms:modified xsi:type="dcterms:W3CDTF">2024-09-03T06:58:25Z</dcterms:modified>
</cp:coreProperties>
</file>